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5"/>
  </p:sldMasterIdLst>
  <p:notesMasterIdLst>
    <p:notesMasterId r:id="rId17"/>
  </p:notesMasterIdLst>
  <p:sldIdLst>
    <p:sldId id="256" r:id="rId6"/>
    <p:sldId id="1668" r:id="rId7"/>
    <p:sldId id="1660" r:id="rId8"/>
    <p:sldId id="1661" r:id="rId9"/>
    <p:sldId id="1662" r:id="rId10"/>
    <p:sldId id="1663" r:id="rId11"/>
    <p:sldId id="1643" r:id="rId12"/>
    <p:sldId id="1664" r:id="rId13"/>
    <p:sldId id="1665" r:id="rId14"/>
    <p:sldId id="1666" r:id="rId15"/>
    <p:sldId id="166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AF61"/>
    <a:srgbClr val="F6B976"/>
    <a:srgbClr val="F08D22"/>
    <a:srgbClr val="FDDBA9"/>
    <a:srgbClr val="99D6CB"/>
    <a:srgbClr val="5ABAA7"/>
    <a:srgbClr val="1A967C"/>
    <a:srgbClr val="3AA7DD"/>
    <a:srgbClr val="267DBA"/>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6" autoAdjust="0"/>
    <p:restoredTop sz="80364" autoAdjust="0"/>
  </p:normalViewPr>
  <p:slideViewPr>
    <p:cSldViewPr snapToGrid="0">
      <p:cViewPr varScale="1">
        <p:scale>
          <a:sx n="137" d="100"/>
          <a:sy n="137" d="100"/>
        </p:scale>
        <p:origin x="988" y="8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60B77-A1B4-4675-9C30-DCDEB58DCF92}" type="datetimeFigureOut">
              <a:rPr lang="en-US" smtClean="0"/>
              <a:t>3/19/2025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01D7BB-0CEB-48A6-9E5F-3B1F50F1B96A}" type="slidenum">
              <a:rPr lang="en-US" smtClean="0"/>
              <a:t>‹#›</a:t>
            </a:fld>
            <a:endParaRPr lang="en-US"/>
          </a:p>
        </p:txBody>
      </p:sp>
    </p:spTree>
    <p:extLst>
      <p:ext uri="{BB962C8B-B14F-4D97-AF65-F5344CB8AC3E}">
        <p14:creationId xmlns:p14="http://schemas.microsoft.com/office/powerpoint/2010/main" val="468427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that Operations is mentioned twice. Once as supply chain mgt for ordering parts at the supplier and once as factory to build the Hybrid Pickup Truck</a:t>
            </a:r>
          </a:p>
          <a:p>
            <a:endParaRPr lang="en-US" dirty="0"/>
          </a:p>
        </p:txBody>
      </p:sp>
      <p:sp>
        <p:nvSpPr>
          <p:cNvPr id="4" name="Slide Number Placeholder 3"/>
          <p:cNvSpPr>
            <a:spLocks noGrp="1"/>
          </p:cNvSpPr>
          <p:nvPr>
            <p:ph type="sldNum" sz="quarter" idx="5"/>
          </p:nvPr>
        </p:nvSpPr>
        <p:spPr/>
        <p:txBody>
          <a:bodyPr/>
          <a:lstStyle/>
          <a:p>
            <a:fld id="{ED01D7BB-0CEB-48A6-9E5F-3B1F50F1B96A}" type="slidenum">
              <a:rPr lang="en-US" smtClean="0"/>
              <a:t>4</a:t>
            </a:fld>
            <a:endParaRPr lang="en-US"/>
          </a:p>
        </p:txBody>
      </p:sp>
    </p:spTree>
    <p:extLst>
      <p:ext uri="{BB962C8B-B14F-4D97-AF65-F5344CB8AC3E}">
        <p14:creationId xmlns:p14="http://schemas.microsoft.com/office/powerpoint/2010/main" val="1270899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Documentation about your product is created over time. So if you want develop a hybrid pickup truck with snow plow, different types of documents will be created like a Specification, 3D Model, Bill of Material, Instructions on how to assemble and the Technical product documentation for parts used in the assembly of the product. E.g. part 123.</a:t>
            </a:r>
          </a:p>
          <a:p>
            <a:r>
              <a:rPr lang="en-US" dirty="0"/>
              <a:t>The BoM of the product is released early for resource planning (in ERP) but effective (1) at start of production of the product. While Part 123 already needs to be ordered earlier because of lead time. That is why the TPD is effective before the BOM of the assembly/product is effective.</a:t>
            </a:r>
          </a:p>
          <a:p>
            <a:r>
              <a:rPr lang="en-US" dirty="0"/>
              <a:t>So when TPD is effective, the purchase order can use the TPD of 123 and order the part at the supplier (2). Who can then start manufacturing the part and delivering the part right on time. For the production order of the first Unit of the product that will use part 123.</a:t>
            </a:r>
          </a:p>
          <a:p>
            <a:endParaRPr lang="en-US" dirty="0"/>
          </a:p>
          <a:p>
            <a:r>
              <a:rPr lang="en-US" dirty="0"/>
              <a:t>However life is full of change and part 123 is reaching end of life and needs to be replaced. Several documents of the product require an update (new revision) and TPD for a new part (456) is created. While production order of unit 1 starts, the purchase order for part 456 needs to be created in order for the supplier to deliver the new part (456) in time to start the production of Unit 2, which will use part 456 in stead of 123. That means planning is very important. (3)</a:t>
            </a:r>
          </a:p>
          <a:p>
            <a:endParaRPr lang="en-US" dirty="0"/>
          </a:p>
          <a:p>
            <a:r>
              <a:rPr lang="en-US" dirty="0"/>
              <a:t>Effective = when a document revision is valid for use (should be used for execution like assembly or ordering parts)</a:t>
            </a:r>
          </a:p>
          <a:p>
            <a:r>
              <a:rPr lang="en-US" dirty="0"/>
              <a:t>Released = when a document revision has been validated (can be used for planning resources, cannot be used in execution like assembly or ordering parts)</a:t>
            </a:r>
          </a:p>
          <a:p>
            <a:endParaRPr lang="en-US" dirty="0"/>
          </a:p>
          <a:p>
            <a:pPr marL="537695" indent="-457189" defTabSz="609585">
              <a:lnSpc>
                <a:spcPct val="100000"/>
              </a:lnSpc>
              <a:spcBef>
                <a:spcPts val="0"/>
              </a:spcBef>
              <a:buFont typeface="+mj-lt"/>
              <a:buAutoNum type="arabicPeriod"/>
            </a:pPr>
            <a:r>
              <a:rPr lang="en-US" sz="1200" dirty="0">
                <a:solidFill>
                  <a:srgbClr val="999999">
                    <a:lumMod val="50000"/>
                  </a:srgbClr>
                </a:solidFill>
                <a:latin typeface="Calibri" panose="020F0502020204030204" pitchFamily="34" charset="0"/>
              </a:rPr>
              <a:t>Effective dates determine when documents and parts can be used</a:t>
            </a:r>
          </a:p>
          <a:p>
            <a:pPr marL="537695" indent="-457189" defTabSz="609585">
              <a:lnSpc>
                <a:spcPct val="100000"/>
              </a:lnSpc>
              <a:spcBef>
                <a:spcPts val="0"/>
              </a:spcBef>
              <a:buFont typeface="+mj-lt"/>
              <a:buAutoNum type="arabicPeriod"/>
            </a:pPr>
            <a:endParaRPr lang="en-US" sz="1200" dirty="0">
              <a:solidFill>
                <a:srgbClr val="999999">
                  <a:lumMod val="50000"/>
                </a:srgbClr>
              </a:solidFill>
              <a:latin typeface="Calibri" panose="020F0502020204030204" pitchFamily="34" charset="0"/>
            </a:endParaRPr>
          </a:p>
          <a:p>
            <a:pPr marL="537695" indent="-457189" defTabSz="609585">
              <a:lnSpc>
                <a:spcPct val="100000"/>
              </a:lnSpc>
              <a:spcBef>
                <a:spcPts val="0"/>
              </a:spcBef>
              <a:buFont typeface="+mj-lt"/>
              <a:buAutoNum type="arabicPeriod"/>
            </a:pPr>
            <a:r>
              <a:rPr lang="en-US" sz="1200" dirty="0">
                <a:solidFill>
                  <a:srgbClr val="999999">
                    <a:lumMod val="50000"/>
                  </a:srgbClr>
                </a:solidFill>
                <a:latin typeface="Calibri" panose="020F0502020204030204" pitchFamily="34" charset="0"/>
              </a:rPr>
              <a:t>Documents lead, parts follow</a:t>
            </a:r>
          </a:p>
          <a:p>
            <a:pPr marL="537695" indent="-457189" defTabSz="609585">
              <a:lnSpc>
                <a:spcPct val="100000"/>
              </a:lnSpc>
              <a:spcBef>
                <a:spcPts val="0"/>
              </a:spcBef>
              <a:buFont typeface="+mj-lt"/>
              <a:buAutoNum type="arabicPeriod"/>
            </a:pPr>
            <a:endParaRPr lang="en-US" sz="1200" dirty="0">
              <a:solidFill>
                <a:srgbClr val="999999">
                  <a:lumMod val="50000"/>
                </a:srgbClr>
              </a:solidFill>
              <a:latin typeface="Calibri" panose="020F0502020204030204" pitchFamily="34" charset="0"/>
            </a:endParaRPr>
          </a:p>
          <a:p>
            <a:pPr marL="537695" indent="-457189" defTabSz="609585">
              <a:lnSpc>
                <a:spcPct val="100000"/>
              </a:lnSpc>
              <a:spcBef>
                <a:spcPts val="0"/>
              </a:spcBef>
              <a:buFont typeface="+mj-lt"/>
              <a:buAutoNum type="arabicPeriod"/>
            </a:pPr>
            <a:r>
              <a:rPr lang="en-US" sz="1200" dirty="0">
                <a:solidFill>
                  <a:srgbClr val="999999">
                    <a:lumMod val="50000"/>
                  </a:srgbClr>
                </a:solidFill>
                <a:latin typeface="Calibri" panose="020F0502020204030204" pitchFamily="34" charset="0"/>
              </a:rPr>
              <a:t>Planning is the only way to control part usage in operations</a:t>
            </a:r>
            <a:endParaRPr lang="en-US" dirty="0">
              <a:solidFill>
                <a:srgbClr val="999999">
                  <a:lumMod val="50000"/>
                </a:srgbClr>
              </a:solidFill>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ED01D7BB-0CEB-48A6-9E5F-3B1F50F1B96A}" type="slidenum">
              <a:rPr lang="en-US" smtClean="0"/>
              <a:t>6</a:t>
            </a:fld>
            <a:endParaRPr lang="en-US"/>
          </a:p>
        </p:txBody>
      </p:sp>
    </p:spTree>
    <p:extLst>
      <p:ext uri="{BB962C8B-B14F-4D97-AF65-F5344CB8AC3E}">
        <p14:creationId xmlns:p14="http://schemas.microsoft.com/office/powerpoint/2010/main" val="3048315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sure people do not pickup the documentation from the table or start investigating the materials. </a:t>
            </a:r>
          </a:p>
          <a:p>
            <a:endParaRPr lang="en-US" dirty="0"/>
          </a:p>
          <a:p>
            <a:r>
              <a:rPr lang="en-US" dirty="0"/>
              <a:t>As facilitator, I’m the customer. And I have given you the requirements, which are on the Engineering team tables.</a:t>
            </a:r>
          </a:p>
          <a:p>
            <a:r>
              <a:rPr lang="en-US" dirty="0"/>
              <a:t>Engineering will develop the pickup truck by creating the Assy (assembly) Bill of material (BOM) and Work instructions (WI). Yes we tell our suppliers how to build the assembly ;-). The ASSY BOM and WI will be given to the operations team.</a:t>
            </a:r>
          </a:p>
          <a:p>
            <a:r>
              <a:rPr lang="en-US" dirty="0"/>
              <a:t>Same for the Final Assembly (FASY) BOM and work instructions (WI). </a:t>
            </a:r>
          </a:p>
          <a:p>
            <a:endParaRPr lang="en-US" dirty="0"/>
          </a:p>
          <a:p>
            <a:r>
              <a:rPr lang="en-US" dirty="0"/>
              <a:t>The operations team has 2 functions: Supply Chain mgt and Manufacturing (factory). Operations will distribute the Supplier Technical Product Documentation (TPD aka BOM and WI in this game) with a Purchase order to the supplier. And the supplier will upon receipt of the Purchase order and TPD start work based on effective date of the documentation.</a:t>
            </a:r>
          </a:p>
          <a:p>
            <a:endParaRPr lang="en-US" dirty="0"/>
          </a:p>
          <a:p>
            <a:r>
              <a:rPr lang="en-US" dirty="0"/>
              <a:t>The operations team will also distribute the factory TPD (BOM and WI) with a production order to the factory (within operations). And upon receipt will start working based on the effective date of the documentation.</a:t>
            </a:r>
          </a:p>
          <a:p>
            <a:r>
              <a:rPr lang="en-US" dirty="0"/>
              <a:t>When in Week 17 the work is done you can come to the customer, me, for customer validation </a:t>
            </a:r>
            <a:r>
              <a:rPr lang="en-US"/>
              <a:t>and signoff.</a:t>
            </a:r>
            <a:endParaRPr lang="en-US" dirty="0"/>
          </a:p>
          <a:p>
            <a:endParaRPr lang="en-US" dirty="0"/>
          </a:p>
        </p:txBody>
      </p:sp>
      <p:sp>
        <p:nvSpPr>
          <p:cNvPr id="4" name="Slide Number Placeholder 3"/>
          <p:cNvSpPr>
            <a:spLocks noGrp="1"/>
          </p:cNvSpPr>
          <p:nvPr>
            <p:ph type="sldNum" sz="quarter" idx="5"/>
          </p:nvPr>
        </p:nvSpPr>
        <p:spPr/>
        <p:txBody>
          <a:bodyPr/>
          <a:lstStyle/>
          <a:p>
            <a:fld id="{ED01D7BB-0CEB-48A6-9E5F-3B1F50F1B96A}" type="slidenum">
              <a:rPr lang="en-US" smtClean="0"/>
              <a:t>7</a:t>
            </a:fld>
            <a:endParaRPr lang="en-US"/>
          </a:p>
        </p:txBody>
      </p:sp>
    </p:spTree>
    <p:extLst>
      <p:ext uri="{BB962C8B-B14F-4D97-AF65-F5344CB8AC3E}">
        <p14:creationId xmlns:p14="http://schemas.microsoft.com/office/powerpoint/2010/main" val="1907486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4163" indent="-284163">
              <a:buFont typeface="Arial" panose="020B0604020202020204" pitchFamily="34" charset="0"/>
              <a:buChar char="•"/>
            </a:pPr>
            <a:r>
              <a:rPr lang="en-US" sz="1200" dirty="0">
                <a:solidFill>
                  <a:schemeClr val="accent2">
                    <a:lumMod val="50000"/>
                  </a:schemeClr>
                </a:solidFill>
                <a:latin typeface="Calibri" panose="020F0502020204030204" pitchFamily="34" charset="0"/>
              </a:rPr>
              <a:t>Preferred team size is 7 to 10 people.</a:t>
            </a:r>
          </a:p>
          <a:p>
            <a:pPr marL="284163" indent="-284163">
              <a:buFont typeface="Arial" panose="020B0604020202020204" pitchFamily="34" charset="0"/>
              <a:buChar char="•"/>
            </a:pPr>
            <a:r>
              <a:rPr lang="en-US" sz="1200" dirty="0">
                <a:solidFill>
                  <a:schemeClr val="accent2">
                    <a:lumMod val="50000"/>
                  </a:schemeClr>
                </a:solidFill>
                <a:latin typeface="Calibri" panose="020F0502020204030204" pitchFamily="34" charset="0"/>
              </a:rPr>
              <a:t>3 tables per team: one for Engineering, one for Operations and one for Supplier.</a:t>
            </a:r>
          </a:p>
          <a:p>
            <a:pPr marL="298450" indent="-298450">
              <a:buFont typeface="Arial" panose="020B0604020202020204" pitchFamily="34" charset="0"/>
              <a:buChar char="•"/>
            </a:pPr>
            <a:r>
              <a:rPr lang="en-US" sz="1200" dirty="0">
                <a:solidFill>
                  <a:schemeClr val="accent2">
                    <a:lumMod val="50000"/>
                  </a:schemeClr>
                </a:solidFill>
                <a:latin typeface="Calibri" panose="020F0502020204030204" pitchFamily="34" charset="0"/>
              </a:rPr>
              <a:t>Color coding and numbering can help keep the teams apart.</a:t>
            </a:r>
          </a:p>
          <a:p>
            <a:pPr marL="298450" indent="-298450">
              <a:buFont typeface="Arial" panose="020B0604020202020204" pitchFamily="34" charset="0"/>
              <a:buChar char="•"/>
            </a:pPr>
            <a:r>
              <a:rPr lang="en-US" sz="1200" dirty="0">
                <a:solidFill>
                  <a:schemeClr val="accent2">
                    <a:lumMod val="50000"/>
                  </a:schemeClr>
                </a:solidFill>
                <a:latin typeface="Calibri" panose="020F0502020204030204" pitchFamily="34" charset="0"/>
              </a:rPr>
              <a:t>Optionally put the suppliers outside of the room.</a:t>
            </a:r>
          </a:p>
          <a:p>
            <a:pPr marL="298450" indent="-298450">
              <a:buFont typeface="Arial" panose="020B0604020202020204" pitchFamily="34" charset="0"/>
              <a:buChar char="•"/>
            </a:pPr>
            <a:r>
              <a:rPr lang="en-US" sz="1200" dirty="0">
                <a:solidFill>
                  <a:schemeClr val="accent2">
                    <a:lumMod val="50000"/>
                  </a:schemeClr>
                </a:solidFill>
                <a:latin typeface="Calibri" panose="020F0502020204030204" pitchFamily="34" charset="0"/>
              </a:rPr>
              <a:t>Dividers in the room can help with creating the divide between departments.</a:t>
            </a:r>
          </a:p>
          <a:p>
            <a:endParaRPr lang="en-US" dirty="0"/>
          </a:p>
        </p:txBody>
      </p:sp>
      <p:sp>
        <p:nvSpPr>
          <p:cNvPr id="4" name="Slide Number Placeholder 3"/>
          <p:cNvSpPr>
            <a:spLocks noGrp="1"/>
          </p:cNvSpPr>
          <p:nvPr>
            <p:ph type="sldNum" sz="quarter" idx="5"/>
          </p:nvPr>
        </p:nvSpPr>
        <p:spPr/>
        <p:txBody>
          <a:bodyPr/>
          <a:lstStyle/>
          <a:p>
            <a:fld id="{ED01D7BB-0CEB-48A6-9E5F-3B1F50F1B96A}" type="slidenum">
              <a:rPr lang="en-US" smtClean="0"/>
              <a:t>8</a:t>
            </a:fld>
            <a:endParaRPr lang="en-US"/>
          </a:p>
        </p:txBody>
      </p:sp>
    </p:spTree>
    <p:extLst>
      <p:ext uri="{BB962C8B-B14F-4D97-AF65-F5344CB8AC3E}">
        <p14:creationId xmlns:p14="http://schemas.microsoft.com/office/powerpoint/2010/main" val="4010135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 clock on the screen you can use google stopwatch.</a:t>
            </a:r>
          </a:p>
        </p:txBody>
      </p:sp>
      <p:sp>
        <p:nvSpPr>
          <p:cNvPr id="4" name="Slide Number Placeholder 3"/>
          <p:cNvSpPr>
            <a:spLocks noGrp="1"/>
          </p:cNvSpPr>
          <p:nvPr>
            <p:ph type="sldNum" sz="quarter" idx="5"/>
          </p:nvPr>
        </p:nvSpPr>
        <p:spPr/>
        <p:txBody>
          <a:bodyPr/>
          <a:lstStyle/>
          <a:p>
            <a:fld id="{ED01D7BB-0CEB-48A6-9E5F-3B1F50F1B96A}" type="slidenum">
              <a:rPr lang="en-US" smtClean="0"/>
              <a:t>9</a:t>
            </a:fld>
            <a:endParaRPr lang="en-US"/>
          </a:p>
        </p:txBody>
      </p:sp>
    </p:spTree>
    <p:extLst>
      <p:ext uri="{BB962C8B-B14F-4D97-AF65-F5344CB8AC3E}">
        <p14:creationId xmlns:p14="http://schemas.microsoft.com/office/powerpoint/2010/main" val="3888802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In most cases people completely ignore the effectivity mechanism, because of the stress. Only once or twice out of the 40+ teams that did the game, the effectivity mechanism was properly used.</a:t>
            </a:r>
          </a:p>
          <a:p>
            <a:pPr marL="228600" indent="-228600">
              <a:buAutoNum type="arabicPeriod"/>
            </a:pPr>
            <a:r>
              <a:rPr lang="en-US" dirty="0"/>
              <a:t>Yes it would, how else would you ensure that the right version of the software is available for a specific configuration.</a:t>
            </a:r>
          </a:p>
          <a:p>
            <a:pPr marL="228600" indent="-228600">
              <a:buAutoNum type="arabicPeriod"/>
            </a:pPr>
            <a:r>
              <a:rPr lang="en-US" dirty="0"/>
              <a:t>To be efficient yes, only the delta documentation to change the in work product was created. To make an exact copy efficiently (without waste) you need to update the documentation to build it right from the start.</a:t>
            </a:r>
          </a:p>
          <a:p>
            <a:pPr marL="228600" indent="-228600">
              <a:buAutoNum type="arabicPeriod"/>
            </a:pPr>
            <a:r>
              <a:rPr lang="en-US" dirty="0"/>
              <a:t>Some teams assign a specific person within Engineering and a specific person in the operations </a:t>
            </a:r>
            <a:r>
              <a:rPr lang="en-US" dirty="0" err="1"/>
              <a:t>subteam</a:t>
            </a:r>
            <a:r>
              <a:rPr lang="en-US" dirty="0"/>
              <a:t> to make sure everyone is following the plan. These teams tend to perform a lot better.</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ED01D7BB-0CEB-48A6-9E5F-3B1F50F1B96A}" type="slidenum">
              <a:rPr lang="en-US" smtClean="0"/>
              <a:t>11</a:t>
            </a:fld>
            <a:endParaRPr lang="en-US"/>
          </a:p>
        </p:txBody>
      </p:sp>
    </p:spTree>
    <p:extLst>
      <p:ext uri="{BB962C8B-B14F-4D97-AF65-F5344CB8AC3E}">
        <p14:creationId xmlns:p14="http://schemas.microsoft.com/office/powerpoint/2010/main" val="1756135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59823-83F8-40F1-9956-0048B3C025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8AD5EE-6F98-477A-A6E7-70B582D2FB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4" name="Straight Connector 3">
            <a:extLst>
              <a:ext uri="{FF2B5EF4-FFF2-40B4-BE49-F238E27FC236}">
                <a16:creationId xmlns:a16="http://schemas.microsoft.com/office/drawing/2014/main" id="{0BAD6EBA-82C5-4B8A-8812-8741B883880D}"/>
              </a:ext>
            </a:extLst>
          </p:cNvPr>
          <p:cNvCxnSpPr/>
          <p:nvPr userDrawn="1"/>
        </p:nvCxnSpPr>
        <p:spPr>
          <a:xfrm>
            <a:off x="960075" y="450271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4E977FE-DE7E-4BDD-9284-EBA5E6A533ED}"/>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7818140"/>
      </p:ext>
    </p:extLst>
  </p:cSld>
  <p:clrMapOvr>
    <a:masterClrMapping/>
  </p:clrMapOvr>
  <p:transition spd="slow" advClick="0"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778937" y="656028"/>
            <a:ext cx="10604499" cy="511013"/>
          </a:xfrm>
          <a:prstGeom prst="rect">
            <a:avLst/>
          </a:prstGeom>
        </p:spPr>
        <p:txBody>
          <a:bodyPr lIns="0" tIns="0" rIns="0" bIns="0"/>
          <a:lstStyle>
            <a:lvl1pPr marL="0" indent="0" algn="l">
              <a:lnSpc>
                <a:spcPct val="100000"/>
              </a:lnSpc>
              <a:spcBef>
                <a:spcPts val="0"/>
              </a:spcBef>
              <a:buNone/>
              <a:defRPr sz="2900" b="0" cap="all" spc="67" baseline="0">
                <a:solidFill>
                  <a:schemeClr val="accent1"/>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sp>
        <p:nvSpPr>
          <p:cNvPr id="3" name="Text Placeholder 9"/>
          <p:cNvSpPr>
            <a:spLocks noGrp="1"/>
          </p:cNvSpPr>
          <p:nvPr>
            <p:ph type="body" sz="quarter" idx="11"/>
          </p:nvPr>
        </p:nvSpPr>
        <p:spPr>
          <a:xfrm>
            <a:off x="778937" y="1167041"/>
            <a:ext cx="10604499" cy="188459"/>
          </a:xfrm>
          <a:prstGeom prst="rect">
            <a:avLst/>
          </a:prstGeom>
        </p:spPr>
        <p:txBody>
          <a:bodyPr lIns="0" tIns="0" rIns="0" bIns="0"/>
          <a:lstStyle>
            <a:lvl1pPr marL="0" indent="0" algn="l">
              <a:lnSpc>
                <a:spcPts val="1600"/>
              </a:lnSpc>
              <a:spcBef>
                <a:spcPts val="0"/>
              </a:spcBef>
              <a:buNone/>
              <a:defRPr sz="1200" b="0" cap="none" spc="0" baseline="0">
                <a:solidFill>
                  <a:schemeClr val="accent4"/>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cxnSp>
        <p:nvCxnSpPr>
          <p:cNvPr id="5" name="Straight Connector 4"/>
          <p:cNvCxnSpPr/>
          <p:nvPr userDrawn="1"/>
        </p:nvCxnSpPr>
        <p:spPr>
          <a:xfrm>
            <a:off x="791633" y="54432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a:t>
            </a:r>
            <a:r>
              <a:rPr kumimoji="0" lang="en-US" sz="1100" b="0" i="0" u="none" strike="noStrike" kern="1200" cap="none" spc="40" normalizeH="0" baseline="0" noProof="0" dirty="0">
                <a:ln>
                  <a:noFill/>
                </a:ln>
                <a:solidFill>
                  <a:srgbClr val="328CCD"/>
                </a:solidFill>
                <a:effectLst/>
                <a:uLnTx/>
                <a:uFillTx/>
                <a:latin typeface="+mn-lt"/>
                <a:ea typeface="+mn-ea"/>
                <a:cs typeface="+mn-cs"/>
              </a:rPr>
              <a:t>Game	mdux.net/cm-game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
        <p:nvSpPr>
          <p:cNvPr id="23" name="TextBox 22"/>
          <p:cNvSpPr txBox="1"/>
          <p:nvPr userDrawn="1"/>
        </p:nvSpPr>
        <p:spPr>
          <a:xfrm>
            <a:off x="10585906" y="6449524"/>
            <a:ext cx="275991" cy="169277"/>
          </a:xfrm>
          <a:prstGeom prst="rect">
            <a:avLst/>
          </a:prstGeom>
          <a:noFill/>
        </p:spPr>
        <p:txBody>
          <a:bodyPr wrap="square" lIns="0" tIns="0" rIns="0" bIns="0" rtlCol="0">
            <a:spAutoFit/>
          </a:bodyPr>
          <a:lstStyle/>
          <a:p>
            <a:pPr marL="0" marR="0" lvl="0" indent="0" algn="r" defTabSz="914218" rtl="0" eaLnBrk="1" fontAlgn="auto" latinLnBrk="0" hangingPunct="1">
              <a:lnSpc>
                <a:spcPct val="100000"/>
              </a:lnSpc>
              <a:spcBef>
                <a:spcPts val="0"/>
              </a:spcBef>
              <a:spcAft>
                <a:spcPts val="0"/>
              </a:spcAft>
              <a:buClrTx/>
              <a:buSzTx/>
              <a:buFontTx/>
              <a:buNone/>
              <a:tabLst/>
              <a:defRPr/>
            </a:pPr>
            <a:fld id="{27692F5A-FC14-4E83-B4CC-18F6C2D780A4}" type="slidenum">
              <a:rPr kumimoji="0" lang="en-US" sz="1100" b="0" i="0" u="none" strike="noStrike" kern="1200" cap="none" spc="40" normalizeH="0" baseline="0" noProof="0" smtClean="0">
                <a:ln>
                  <a:noFill/>
                </a:ln>
                <a:solidFill>
                  <a:srgbClr val="91969B"/>
                </a:solidFill>
                <a:effectLst/>
                <a:uLnTx/>
                <a:uFillTx/>
                <a:latin typeface="Calibri" panose="020F0502020204030204"/>
                <a:ea typeface="+mn-ea"/>
                <a:cs typeface="+mn-cs"/>
              </a:rPr>
              <a:pPr marL="0" marR="0" lvl="0" indent="0" algn="r" defTabSz="914218" rtl="0" eaLnBrk="1" fontAlgn="auto" latinLnBrk="0" hangingPunct="1">
                <a:lnSpc>
                  <a:spcPct val="100000"/>
                </a:lnSpc>
                <a:spcBef>
                  <a:spcPts val="0"/>
                </a:spcBef>
                <a:spcAft>
                  <a:spcPts val="0"/>
                </a:spcAft>
                <a:buClrTx/>
                <a:buSzTx/>
                <a:buFontTx/>
                <a:buNone/>
                <a:tabLst/>
                <a:defRPr/>
              </a:pPr>
              <a:t>‹#›</a:t>
            </a:fld>
            <a:endParaRPr kumimoji="0" lang="en-US" sz="1100" b="0" i="0" u="none" strike="noStrike" kern="1200" cap="none" spc="40" normalizeH="0" baseline="0" noProof="0" dirty="0">
              <a:ln>
                <a:noFill/>
              </a:ln>
              <a:solidFill>
                <a:srgbClr val="91969B"/>
              </a:solidFill>
              <a:effectLst/>
              <a:uLnTx/>
              <a:uFillTx/>
              <a:latin typeface="Calibri" panose="020F0502020204030204"/>
              <a:ea typeface="+mn-ea"/>
              <a:cs typeface="+mn-cs"/>
            </a:endParaRPr>
          </a:p>
        </p:txBody>
      </p:sp>
      <p:sp>
        <p:nvSpPr>
          <p:cNvPr id="12" name="Content Placeholder 2">
            <a:extLst>
              <a:ext uri="{FF2B5EF4-FFF2-40B4-BE49-F238E27FC236}">
                <a16:creationId xmlns:a16="http://schemas.microsoft.com/office/drawing/2014/main" id="{1345A925-1CE0-46FB-893C-99B615F12C42}"/>
              </a:ext>
            </a:extLst>
          </p:cNvPr>
          <p:cNvSpPr>
            <a:spLocks noGrp="1"/>
          </p:cNvSpPr>
          <p:nvPr>
            <p:ph idx="1"/>
          </p:nvPr>
        </p:nvSpPr>
        <p:spPr>
          <a:xfrm>
            <a:off x="791633" y="1825625"/>
            <a:ext cx="10591803"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4935455"/>
      </p:ext>
    </p:extLst>
  </p:cSld>
  <p:clrMapOvr>
    <a:masterClrMapping/>
  </p:clrMapOvr>
  <p:transition spd="slow" advClick="0" advTm="3000">
    <p:fade/>
  </p:transition>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ag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E5360B-E653-46D8-A7F2-E6B0A42E6DEA}"/>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mn-lt"/>
                <a:ea typeface="+mn-ea"/>
                <a:cs typeface="+mn-cs"/>
              </a:rPr>
              <a:t>Configuration Management Game	cm-games.com	</a:t>
            </a:r>
            <a:r>
              <a:rPr kumimoji="0" lang="en-US" sz="1100" b="0" i="0" u="none" strike="noStrike" kern="1200" cap="none" spc="0" normalizeH="0" baseline="0" noProof="0" dirty="0">
                <a:ln>
                  <a:noFill/>
                </a:ln>
                <a:solidFill>
                  <a:srgbClr val="6E7378"/>
                </a:solidFill>
                <a:effectLst/>
                <a:uLnTx/>
                <a:uFillTx/>
                <a:latin typeface="+mn-lt"/>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mn-lt"/>
              <a:ea typeface="+mn-ea"/>
              <a:cs typeface="+mn-cs"/>
            </a:endParaRPr>
          </a:p>
        </p:txBody>
      </p:sp>
    </p:spTree>
    <p:extLst>
      <p:ext uri="{BB962C8B-B14F-4D97-AF65-F5344CB8AC3E}">
        <p14:creationId xmlns:p14="http://schemas.microsoft.com/office/powerpoint/2010/main" val="3840736330"/>
      </p:ext>
    </p:extLst>
  </p:cSld>
  <p:clrMapOvr>
    <a:masterClrMapping/>
  </p:clrMapOvr>
  <p:transition spd="slow" advClick="0"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Full Background">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5A8914F-EE19-4C09-A29E-965BC4243D44}"/>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prstClr val="white"/>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prstClr val="white">
                  <a:lumMod val="8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195477"/>
      </p:ext>
    </p:extLst>
  </p:cSld>
  <p:clrMapOvr>
    <a:masterClrMapping/>
  </p:clrMapOvr>
  <p:transition spd="slow" advClick="0" advTm="3000">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10315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spd="slow" advClick="0" advTm="3000">
    <p:fade/>
  </p:transition>
  <p:txStyles>
    <p:titleStyle>
      <a:lvl1pPr algn="l" defTabSz="9142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57" indent="-228557" algn="l" defTabSz="9142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18" rtl="0" eaLnBrk="1" latinLnBrk="0" hangingPunct="1">
        <a:defRPr sz="1900" kern="1200">
          <a:solidFill>
            <a:schemeClr val="tx1"/>
          </a:solidFill>
          <a:latin typeface="+mn-lt"/>
          <a:ea typeface="+mn-ea"/>
          <a:cs typeface="+mn-cs"/>
        </a:defRPr>
      </a:lvl1pPr>
      <a:lvl2pPr marL="457107" algn="l" defTabSz="914218" rtl="0" eaLnBrk="1" latinLnBrk="0" hangingPunct="1">
        <a:defRPr sz="1900" kern="1200">
          <a:solidFill>
            <a:schemeClr val="tx1"/>
          </a:solidFill>
          <a:latin typeface="+mn-lt"/>
          <a:ea typeface="+mn-ea"/>
          <a:cs typeface="+mn-cs"/>
        </a:defRPr>
      </a:lvl2pPr>
      <a:lvl3pPr marL="914218" algn="l" defTabSz="914218" rtl="0" eaLnBrk="1" latinLnBrk="0" hangingPunct="1">
        <a:defRPr sz="1900" kern="1200">
          <a:solidFill>
            <a:schemeClr val="tx1"/>
          </a:solidFill>
          <a:latin typeface="+mn-lt"/>
          <a:ea typeface="+mn-ea"/>
          <a:cs typeface="+mn-cs"/>
        </a:defRPr>
      </a:lvl3pPr>
      <a:lvl4pPr marL="1371328" algn="l" defTabSz="914218" rtl="0" eaLnBrk="1" latinLnBrk="0" hangingPunct="1">
        <a:defRPr sz="1900" kern="1200">
          <a:solidFill>
            <a:schemeClr val="tx1"/>
          </a:solidFill>
          <a:latin typeface="+mn-lt"/>
          <a:ea typeface="+mn-ea"/>
          <a:cs typeface="+mn-cs"/>
        </a:defRPr>
      </a:lvl4pPr>
      <a:lvl5pPr marL="1828437" algn="l" defTabSz="914218" rtl="0" eaLnBrk="1" latinLnBrk="0" hangingPunct="1">
        <a:defRPr sz="1900" kern="1200">
          <a:solidFill>
            <a:schemeClr val="tx1"/>
          </a:solidFill>
          <a:latin typeface="+mn-lt"/>
          <a:ea typeface="+mn-ea"/>
          <a:cs typeface="+mn-cs"/>
        </a:defRPr>
      </a:lvl5pPr>
      <a:lvl6pPr marL="2285550" algn="l" defTabSz="914218" rtl="0" eaLnBrk="1" latinLnBrk="0" hangingPunct="1">
        <a:defRPr sz="1900" kern="1200">
          <a:solidFill>
            <a:schemeClr val="tx1"/>
          </a:solidFill>
          <a:latin typeface="+mn-lt"/>
          <a:ea typeface="+mn-ea"/>
          <a:cs typeface="+mn-cs"/>
        </a:defRPr>
      </a:lvl6pPr>
      <a:lvl7pPr marL="2742654" algn="l" defTabSz="914218" rtl="0" eaLnBrk="1" latinLnBrk="0" hangingPunct="1">
        <a:defRPr sz="1900" kern="1200">
          <a:solidFill>
            <a:schemeClr val="tx1"/>
          </a:solidFill>
          <a:latin typeface="+mn-lt"/>
          <a:ea typeface="+mn-ea"/>
          <a:cs typeface="+mn-cs"/>
        </a:defRPr>
      </a:lvl7pPr>
      <a:lvl8pPr marL="3199760" algn="l" defTabSz="914218" rtl="0" eaLnBrk="1" latinLnBrk="0" hangingPunct="1">
        <a:defRPr sz="1900" kern="1200">
          <a:solidFill>
            <a:schemeClr val="tx1"/>
          </a:solidFill>
          <a:latin typeface="+mn-lt"/>
          <a:ea typeface="+mn-ea"/>
          <a:cs typeface="+mn-cs"/>
        </a:defRPr>
      </a:lvl8pPr>
      <a:lvl9pPr marL="3656867" algn="l" defTabSz="914218"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linkedin.com/in/willem-jan-span-8a28852/" TargetMode="External"/><Relationship Id="rId3" Type="http://schemas.openxmlformats.org/officeDocument/2006/relationships/hyperlink" Target="https://www.linkedin.com/in/mdullaart/" TargetMode="External"/><Relationship Id="rId7" Type="http://schemas.openxmlformats.org/officeDocument/2006/relationships/hyperlink" Target="https://www.linkedin.com/in/pauline-vrancken-69a94915/" TargetMode="External"/><Relationship Id="rId2" Type="http://schemas.openxmlformats.org/officeDocument/2006/relationships/hyperlink" Target="https://mdux.net/cm-game/" TargetMode="External"/><Relationship Id="rId1" Type="http://schemas.openxmlformats.org/officeDocument/2006/relationships/slideLayout" Target="../slideLayouts/slideLayout2.xml"/><Relationship Id="rId6" Type="http://schemas.openxmlformats.org/officeDocument/2006/relationships/hyperlink" Target="https://www.linkedin.com/in/ahubaux/" TargetMode="External"/><Relationship Id="rId5" Type="http://schemas.openxmlformats.org/officeDocument/2006/relationships/hyperlink" Target="https://www.asml.com/" TargetMode="External"/><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www.flickr.com/photos/85567416@N03/" TargetMode="External"/><Relationship Id="rId7" Type="http://schemas.openxmlformats.org/officeDocument/2006/relationships/image" Target="../media/image1.png"/><Relationship Id="rId2" Type="http://schemas.openxmlformats.org/officeDocument/2006/relationships/hyperlink" Target="https://www.blendswap.com/blends/view/7010" TargetMode="External"/><Relationship Id="rId1" Type="http://schemas.openxmlformats.org/officeDocument/2006/relationships/slideLayout" Target="../slideLayouts/slideLayout2.xml"/><Relationship Id="rId6" Type="http://schemas.openxmlformats.org/officeDocument/2006/relationships/hyperlink" Target="https://creativecommons.org/licenses/by/2.0/" TargetMode="External"/><Relationship Id="rId11" Type="http://schemas.openxmlformats.org/officeDocument/2006/relationships/image" Target="../media/image5.png"/><Relationship Id="rId5" Type="http://schemas.openxmlformats.org/officeDocument/2006/relationships/hyperlink" Target="https://www.flickr.com/photos/comedynose/" TargetMode="External"/><Relationship Id="rId10" Type="http://schemas.openxmlformats.org/officeDocument/2006/relationships/image" Target="../media/image4.png"/><Relationship Id="rId4" Type="http://schemas.openxmlformats.org/officeDocument/2006/relationships/hyperlink" Target="https://creativecommons.org/licenses/by-sa/2.0/" TargetMode="Externa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ADA73-8FE1-4643-BDB6-BACAA8CF1C09}"/>
              </a:ext>
            </a:extLst>
          </p:cNvPr>
          <p:cNvSpPr>
            <a:spLocks noGrp="1"/>
          </p:cNvSpPr>
          <p:nvPr>
            <p:ph type="title"/>
          </p:nvPr>
        </p:nvSpPr>
        <p:spPr>
          <a:xfrm>
            <a:off x="831849" y="1709738"/>
            <a:ext cx="11259631" cy="2852737"/>
          </a:xfrm>
        </p:spPr>
        <p:txBody>
          <a:bodyPr/>
          <a:lstStyle/>
          <a:p>
            <a:r>
              <a:rPr lang="en-US" dirty="0"/>
              <a:t>Configuration Management Game</a:t>
            </a:r>
            <a:br>
              <a:rPr lang="en-US" dirty="0"/>
            </a:br>
            <a:br>
              <a:rPr lang="en-US" sz="2400" dirty="0">
                <a:solidFill>
                  <a:schemeClr val="accent3"/>
                </a:solidFill>
                <a:latin typeface="+mn-lt"/>
              </a:rPr>
            </a:br>
            <a:endParaRPr lang="en-US" sz="700" dirty="0">
              <a:solidFill>
                <a:schemeClr val="accent3"/>
              </a:solidFill>
              <a:latin typeface="+mn-lt"/>
            </a:endParaRPr>
          </a:p>
        </p:txBody>
      </p:sp>
      <p:sp>
        <p:nvSpPr>
          <p:cNvPr id="3" name="Text Placeholder 2">
            <a:extLst>
              <a:ext uri="{FF2B5EF4-FFF2-40B4-BE49-F238E27FC236}">
                <a16:creationId xmlns:a16="http://schemas.microsoft.com/office/drawing/2014/main" id="{4A7D84FC-7089-49EF-A12A-67725AA4E27C}"/>
              </a:ext>
            </a:extLst>
          </p:cNvPr>
          <p:cNvSpPr>
            <a:spLocks noGrp="1"/>
          </p:cNvSpPr>
          <p:nvPr>
            <p:ph type="body" idx="1"/>
          </p:nvPr>
        </p:nvSpPr>
        <p:spPr/>
        <p:txBody>
          <a:bodyPr/>
          <a:lstStyle/>
          <a:p>
            <a:r>
              <a:rPr lang="en-US" dirty="0">
                <a:solidFill>
                  <a:schemeClr val="bg1">
                    <a:lumMod val="50000"/>
                  </a:schemeClr>
                </a:solidFill>
              </a:rPr>
              <a:t>Introduction</a:t>
            </a:r>
          </a:p>
          <a:p>
            <a:r>
              <a:rPr lang="en-US" sz="1600" dirty="0">
                <a:solidFill>
                  <a:schemeClr val="bg1">
                    <a:lumMod val="50000"/>
                  </a:schemeClr>
                </a:solidFill>
              </a:rPr>
              <a:t>by Martijn Dullaart</a:t>
            </a:r>
          </a:p>
          <a:p>
            <a:r>
              <a:rPr lang="en-US" sz="1600" dirty="0">
                <a:solidFill>
                  <a:schemeClr val="accent2"/>
                </a:solidFill>
              </a:rPr>
              <a:t>mdux.net/cm-game</a:t>
            </a:r>
          </a:p>
          <a:p>
            <a:pPr algn="r"/>
            <a:r>
              <a:rPr lang="en-US" sz="1600" dirty="0">
                <a:solidFill>
                  <a:schemeClr val="bg1">
                    <a:lumMod val="50000"/>
                  </a:schemeClr>
                </a:solidFill>
              </a:rPr>
              <a:t>Based on the CM Effectivity Game from </a:t>
            </a:r>
            <a:r>
              <a:rPr lang="en-US" sz="1600" dirty="0">
                <a:solidFill>
                  <a:schemeClr val="accent2"/>
                </a:solidFill>
              </a:rPr>
              <a:t>ASML</a:t>
            </a:r>
            <a:br>
              <a:rPr lang="en-US" sz="1600" dirty="0">
                <a:solidFill>
                  <a:schemeClr val="accent2"/>
                </a:solidFill>
              </a:rPr>
            </a:br>
            <a:r>
              <a:rPr lang="en-US" sz="1400" dirty="0">
                <a:solidFill>
                  <a:schemeClr val="bg1">
                    <a:lumMod val="50000"/>
                  </a:schemeClr>
                </a:solidFill>
              </a:rPr>
              <a:t>Original creator: </a:t>
            </a:r>
            <a:r>
              <a:rPr lang="en-US" sz="1400" dirty="0">
                <a:solidFill>
                  <a:schemeClr val="accent2"/>
                </a:solidFill>
              </a:rPr>
              <a:t>Arnaud Hubaux</a:t>
            </a:r>
            <a:br>
              <a:rPr lang="en-US" sz="1400" dirty="0">
                <a:solidFill>
                  <a:schemeClr val="accent2"/>
                </a:solidFill>
              </a:rPr>
            </a:br>
            <a:r>
              <a:rPr lang="en-US" sz="1400" dirty="0">
                <a:solidFill>
                  <a:schemeClr val="accent3"/>
                </a:solidFill>
              </a:rPr>
              <a:t>Co-creators: </a:t>
            </a:r>
            <a:r>
              <a:rPr lang="en-US" sz="1400" dirty="0">
                <a:solidFill>
                  <a:schemeClr val="accent2"/>
                </a:solidFill>
              </a:rPr>
              <a:t>Pauline </a:t>
            </a:r>
            <a:r>
              <a:rPr lang="en-US" sz="1400" dirty="0" err="1">
                <a:solidFill>
                  <a:schemeClr val="accent2"/>
                </a:solidFill>
              </a:rPr>
              <a:t>Francken</a:t>
            </a:r>
            <a:r>
              <a:rPr lang="en-US" sz="1400" dirty="0">
                <a:solidFill>
                  <a:schemeClr val="accent2"/>
                </a:solidFill>
              </a:rPr>
              <a:t>, Willem-Jan Span &amp; Martijn Dullaart</a:t>
            </a:r>
            <a:r>
              <a:rPr lang="en-US" sz="1400" dirty="0">
                <a:solidFill>
                  <a:schemeClr val="bg1">
                    <a:lumMod val="50000"/>
                  </a:schemeClr>
                </a:solidFill>
              </a:rPr>
              <a:t> </a:t>
            </a:r>
          </a:p>
        </p:txBody>
      </p:sp>
      <p:sp>
        <p:nvSpPr>
          <p:cNvPr id="4" name="TextBox 3">
            <a:extLst>
              <a:ext uri="{FF2B5EF4-FFF2-40B4-BE49-F238E27FC236}">
                <a16:creationId xmlns:a16="http://schemas.microsoft.com/office/drawing/2014/main" id="{8921D4B2-1FCB-418F-AD22-26B2C4E74AA7}"/>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3</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3515428"/>
      </p:ext>
    </p:extLst>
  </p:cSld>
  <p:clrMapOvr>
    <a:masterClrMapping/>
  </p:clrMapOvr>
  <p:transition spd="slow" advClick="0" advTm="300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DC46F04-AB3E-4A34-A1EB-118EBA63EBAB}"/>
              </a:ext>
            </a:extLst>
          </p:cNvPr>
          <p:cNvSpPr>
            <a:spLocks noGrp="1"/>
          </p:cNvSpPr>
          <p:nvPr>
            <p:ph type="title"/>
          </p:nvPr>
        </p:nvSpPr>
        <p:spPr/>
        <p:txBody>
          <a:bodyPr/>
          <a:lstStyle/>
          <a:p>
            <a:r>
              <a:rPr lang="en-US" dirty="0"/>
              <a:t>Wrap up</a:t>
            </a:r>
          </a:p>
        </p:txBody>
      </p:sp>
      <p:sp>
        <p:nvSpPr>
          <p:cNvPr id="6" name="Text Placeholder 5">
            <a:extLst>
              <a:ext uri="{FF2B5EF4-FFF2-40B4-BE49-F238E27FC236}">
                <a16:creationId xmlns:a16="http://schemas.microsoft.com/office/drawing/2014/main" id="{B1EDBBDB-CF28-4739-B102-6B6CB746A4EE}"/>
              </a:ext>
            </a:extLst>
          </p:cNvPr>
          <p:cNvSpPr>
            <a:spLocks noGrp="1"/>
          </p:cNvSpPr>
          <p:nvPr>
            <p:ph type="body" idx="1"/>
          </p:nvPr>
        </p:nvSpPr>
        <p:spPr/>
        <p:txBody>
          <a:bodyPr/>
          <a:lstStyle/>
          <a:p>
            <a:r>
              <a:rPr lang="en-US" dirty="0"/>
              <a:t>How was it?</a:t>
            </a:r>
          </a:p>
        </p:txBody>
      </p:sp>
      <p:sp>
        <p:nvSpPr>
          <p:cNvPr id="4" name="TextBox 3">
            <a:extLst>
              <a:ext uri="{FF2B5EF4-FFF2-40B4-BE49-F238E27FC236}">
                <a16:creationId xmlns:a16="http://schemas.microsoft.com/office/drawing/2014/main" id="{9E038D8E-4F67-4FD9-BE8E-7163F865CBD2}"/>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2265490"/>
      </p:ext>
    </p:extLst>
  </p:cSld>
  <p:clrMapOvr>
    <a:masterClrMapping/>
  </p:clrMapOvr>
  <p:transition spd="slow" advClick="0" advTm="3000">
    <p:fade/>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61329E-C93E-402E-B25A-B8BF59F9FE71}"/>
              </a:ext>
            </a:extLst>
          </p:cNvPr>
          <p:cNvSpPr>
            <a:spLocks noGrp="1"/>
          </p:cNvSpPr>
          <p:nvPr>
            <p:ph type="body" sz="quarter" idx="10"/>
          </p:nvPr>
        </p:nvSpPr>
        <p:spPr/>
        <p:txBody>
          <a:bodyPr/>
          <a:lstStyle/>
          <a:p>
            <a:r>
              <a:rPr lang="en-US" dirty="0"/>
              <a:t>Wrap Up</a:t>
            </a:r>
          </a:p>
        </p:txBody>
      </p:sp>
      <p:sp>
        <p:nvSpPr>
          <p:cNvPr id="3" name="Text Placeholder 2">
            <a:extLst>
              <a:ext uri="{FF2B5EF4-FFF2-40B4-BE49-F238E27FC236}">
                <a16:creationId xmlns:a16="http://schemas.microsoft.com/office/drawing/2014/main" id="{F26241DF-2D15-44B1-89C5-6BE785C6F1F0}"/>
              </a:ext>
            </a:extLst>
          </p:cNvPr>
          <p:cNvSpPr>
            <a:spLocks noGrp="1"/>
          </p:cNvSpPr>
          <p:nvPr>
            <p:ph type="body" sz="quarter" idx="11"/>
          </p:nvPr>
        </p:nvSpPr>
        <p:spPr/>
        <p:txBody>
          <a:bodyPr/>
          <a:lstStyle/>
          <a:p>
            <a:r>
              <a:rPr lang="en-US" sz="1400" b="1" dirty="0">
                <a:solidFill>
                  <a:schemeClr val="accent2"/>
                </a:solidFill>
              </a:rPr>
              <a:t>Key take away</a:t>
            </a:r>
          </a:p>
        </p:txBody>
      </p:sp>
      <p:sp>
        <p:nvSpPr>
          <p:cNvPr id="4" name="Content Placeholder 3">
            <a:extLst>
              <a:ext uri="{FF2B5EF4-FFF2-40B4-BE49-F238E27FC236}">
                <a16:creationId xmlns:a16="http://schemas.microsoft.com/office/drawing/2014/main" id="{390E8725-9B2E-4B79-AA69-5DFE11A1A566}"/>
              </a:ext>
            </a:extLst>
          </p:cNvPr>
          <p:cNvSpPr>
            <a:spLocks noGrp="1"/>
          </p:cNvSpPr>
          <p:nvPr>
            <p:ph idx="1"/>
          </p:nvPr>
        </p:nvSpPr>
        <p:spPr/>
        <p:txBody>
          <a:bodyPr/>
          <a:lstStyle/>
          <a:p>
            <a:pPr marL="457189" lvl="0" indent="-457189" defTabSz="609585" fontAlgn="base">
              <a:lnSpc>
                <a:spcPct val="100000"/>
              </a:lnSpc>
              <a:spcBef>
                <a:spcPct val="0"/>
              </a:spcBef>
              <a:spcAft>
                <a:spcPct val="0"/>
              </a:spcAft>
              <a:buFont typeface="+mj-lt"/>
              <a:buAutoNum type="arabicPeriod"/>
            </a:pPr>
            <a:r>
              <a:rPr lang="en-US" sz="2400" dirty="0">
                <a:solidFill>
                  <a:srgbClr val="666666"/>
                </a:solidFill>
                <a:latin typeface="Arial"/>
              </a:rPr>
              <a:t>Did you use the effectivity mechanism?</a:t>
            </a:r>
          </a:p>
          <a:p>
            <a:pPr marL="457189" lvl="0" indent="-457189" defTabSz="609585" fontAlgn="base">
              <a:lnSpc>
                <a:spcPct val="100000"/>
              </a:lnSpc>
              <a:spcBef>
                <a:spcPct val="0"/>
              </a:spcBef>
              <a:spcAft>
                <a:spcPct val="0"/>
              </a:spcAft>
              <a:buFont typeface="+mj-lt"/>
              <a:buAutoNum type="arabicPeriod"/>
            </a:pPr>
            <a:endParaRPr lang="en-US" sz="2400" dirty="0">
              <a:solidFill>
                <a:srgbClr val="666666"/>
              </a:solidFill>
              <a:latin typeface="Arial"/>
            </a:endParaRPr>
          </a:p>
          <a:p>
            <a:pPr marL="457189" lvl="0" indent="-457189" defTabSz="609585" fontAlgn="base">
              <a:lnSpc>
                <a:spcPct val="100000"/>
              </a:lnSpc>
              <a:spcBef>
                <a:spcPct val="0"/>
              </a:spcBef>
              <a:spcAft>
                <a:spcPct val="0"/>
              </a:spcAft>
              <a:buFont typeface="+mj-lt"/>
              <a:buAutoNum type="arabicPeriod"/>
            </a:pPr>
            <a:r>
              <a:rPr lang="en-US" sz="2400" dirty="0">
                <a:solidFill>
                  <a:srgbClr val="666666"/>
                </a:solidFill>
                <a:latin typeface="Arial"/>
              </a:rPr>
              <a:t>Would the same effectivity mechanism apply to software?</a:t>
            </a:r>
          </a:p>
          <a:p>
            <a:pPr marL="457189" lvl="0" indent="-457189" defTabSz="609585" fontAlgn="base">
              <a:lnSpc>
                <a:spcPct val="100000"/>
              </a:lnSpc>
              <a:spcBef>
                <a:spcPct val="0"/>
              </a:spcBef>
              <a:spcAft>
                <a:spcPct val="0"/>
              </a:spcAft>
              <a:buFont typeface="+mj-lt"/>
              <a:buAutoNum type="arabicPeriod"/>
            </a:pPr>
            <a:endParaRPr lang="en-US" sz="2400" dirty="0">
              <a:solidFill>
                <a:srgbClr val="666666"/>
              </a:solidFill>
              <a:latin typeface="Arial"/>
            </a:endParaRPr>
          </a:p>
          <a:p>
            <a:pPr marL="457189" lvl="0" indent="-457189" defTabSz="609585" fontAlgn="base">
              <a:lnSpc>
                <a:spcPct val="100000"/>
              </a:lnSpc>
              <a:spcBef>
                <a:spcPct val="0"/>
              </a:spcBef>
              <a:spcAft>
                <a:spcPct val="0"/>
              </a:spcAft>
              <a:buFont typeface="+mj-lt"/>
              <a:buAutoNum type="arabicPeriod"/>
            </a:pPr>
            <a:r>
              <a:rPr lang="en-US" sz="2400" dirty="0">
                <a:solidFill>
                  <a:srgbClr val="666666"/>
                </a:solidFill>
                <a:latin typeface="Arial"/>
              </a:rPr>
              <a:t>Do you miss anything to build an exact copy of the first unit right now?</a:t>
            </a:r>
          </a:p>
          <a:p>
            <a:pPr marL="457189" lvl="0" indent="-457189" defTabSz="609585" fontAlgn="base">
              <a:lnSpc>
                <a:spcPct val="100000"/>
              </a:lnSpc>
              <a:spcBef>
                <a:spcPct val="0"/>
              </a:spcBef>
              <a:spcAft>
                <a:spcPct val="0"/>
              </a:spcAft>
              <a:buFont typeface="+mj-lt"/>
              <a:buAutoNum type="arabicPeriod"/>
            </a:pPr>
            <a:endParaRPr lang="en-US" sz="2400" dirty="0">
              <a:solidFill>
                <a:srgbClr val="666666"/>
              </a:solidFill>
              <a:latin typeface="Arial"/>
            </a:endParaRPr>
          </a:p>
          <a:p>
            <a:pPr marL="457189" lvl="0" indent="-457189" defTabSz="609585" fontAlgn="base">
              <a:lnSpc>
                <a:spcPct val="100000"/>
              </a:lnSpc>
              <a:spcBef>
                <a:spcPct val="0"/>
              </a:spcBef>
              <a:spcAft>
                <a:spcPct val="0"/>
              </a:spcAft>
              <a:buFont typeface="+mj-lt"/>
              <a:buAutoNum type="arabicPeriod"/>
            </a:pPr>
            <a:r>
              <a:rPr lang="en-US" sz="2400" dirty="0">
                <a:solidFill>
                  <a:srgbClr val="666666"/>
                </a:solidFill>
                <a:latin typeface="Arial"/>
              </a:rPr>
              <a:t>How well did your team control the plan? How could you have improved this?</a:t>
            </a:r>
          </a:p>
        </p:txBody>
      </p:sp>
      <p:sp>
        <p:nvSpPr>
          <p:cNvPr id="6" name="TextBox 5">
            <a:extLst>
              <a:ext uri="{FF2B5EF4-FFF2-40B4-BE49-F238E27FC236}">
                <a16:creationId xmlns:a16="http://schemas.microsoft.com/office/drawing/2014/main" id="{0F2D1DEB-9AD9-4274-A479-164B2D3161BA}"/>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3</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350302"/>
      </p:ext>
    </p:extLst>
  </p:cSld>
  <p:clrMapOvr>
    <a:masterClrMapping/>
  </p:clrMapOvr>
  <p:transition spd="slow" advClick="0" advTm="3000">
    <p:fad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2ED5FA-42F4-42C0-96A3-32012416919E}"/>
              </a:ext>
            </a:extLst>
          </p:cNvPr>
          <p:cNvSpPr>
            <a:spLocks noGrp="1"/>
          </p:cNvSpPr>
          <p:nvPr>
            <p:ph type="body" sz="quarter" idx="10"/>
          </p:nvPr>
        </p:nvSpPr>
        <p:spPr/>
        <p:txBody>
          <a:bodyPr/>
          <a:lstStyle/>
          <a:p>
            <a:r>
              <a:rPr lang="en-US" dirty="0"/>
              <a:t>Disclaimer</a:t>
            </a:r>
          </a:p>
        </p:txBody>
      </p:sp>
      <p:sp>
        <p:nvSpPr>
          <p:cNvPr id="3" name="Text Placeholder 2">
            <a:extLst>
              <a:ext uri="{FF2B5EF4-FFF2-40B4-BE49-F238E27FC236}">
                <a16:creationId xmlns:a16="http://schemas.microsoft.com/office/drawing/2014/main" id="{75B35B10-D17F-4B75-BA28-2F4A894C6B17}"/>
              </a:ext>
            </a:extLst>
          </p:cNvPr>
          <p:cNvSpPr>
            <a:spLocks noGrp="1"/>
          </p:cNvSpPr>
          <p:nvPr>
            <p:ph type="body" sz="quarter" idx="11"/>
          </p:nvPr>
        </p:nvSpPr>
        <p:spPr/>
        <p:txBody>
          <a:bodyPr/>
          <a:lstStyle/>
          <a:p>
            <a:endParaRPr lang="en-US"/>
          </a:p>
        </p:txBody>
      </p:sp>
      <p:sp>
        <p:nvSpPr>
          <p:cNvPr id="5" name="Rectangle 4">
            <a:extLst>
              <a:ext uri="{FF2B5EF4-FFF2-40B4-BE49-F238E27FC236}">
                <a16:creationId xmlns:a16="http://schemas.microsoft.com/office/drawing/2014/main" id="{02A37B55-4FFA-4E9A-966A-332035D5260D}"/>
              </a:ext>
            </a:extLst>
          </p:cNvPr>
          <p:cNvSpPr/>
          <p:nvPr/>
        </p:nvSpPr>
        <p:spPr>
          <a:xfrm>
            <a:off x="778936" y="1678054"/>
            <a:ext cx="10604499"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The views and opinions expressed in this and related documents are those of the author and do not necessarily reflect any views or opinions of his employer or any of its employees. The information is provided AS-IS and without any warranties. This information could contain inaccuracies, typographical errors and out-of-date information. This document may be updated or changed without notice at any time. Use of the information is therefore at your own risk. In no event shall the author be liable for special, indirect, incidental or consequential damages resulting from or related to the use of this and related documents.</a:t>
            </a:r>
          </a:p>
        </p:txBody>
      </p:sp>
      <p:sp>
        <p:nvSpPr>
          <p:cNvPr id="6" name="TextBox 5">
            <a:extLst>
              <a:ext uri="{FF2B5EF4-FFF2-40B4-BE49-F238E27FC236}">
                <a16:creationId xmlns:a16="http://schemas.microsoft.com/office/drawing/2014/main" id="{DABD2420-6971-4D02-893B-853283E3E651}"/>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3</a:t>
            </a:r>
          </a:p>
        </p:txBody>
      </p:sp>
      <p:sp>
        <p:nvSpPr>
          <p:cNvPr id="7" name="Text Placeholder 1">
            <a:extLst>
              <a:ext uri="{FF2B5EF4-FFF2-40B4-BE49-F238E27FC236}">
                <a16:creationId xmlns:a16="http://schemas.microsoft.com/office/drawing/2014/main" id="{FD4ABFE1-F340-417B-8A81-072C75B4CFB7}"/>
              </a:ext>
            </a:extLst>
          </p:cNvPr>
          <p:cNvSpPr txBox="1">
            <a:spLocks/>
          </p:cNvSpPr>
          <p:nvPr/>
        </p:nvSpPr>
        <p:spPr>
          <a:xfrm>
            <a:off x="778935" y="3754934"/>
            <a:ext cx="10604499" cy="511013"/>
          </a:xfrm>
          <a:prstGeom prst="rect">
            <a:avLst/>
          </a:prstGeom>
        </p:spPr>
        <p:txBody>
          <a:bodyPr lIns="0" tIns="0" rIns="0" bIns="0"/>
          <a:lstStyle>
            <a:lvl1pPr marL="0" indent="0" algn="l" defTabSz="914218" rtl="0" eaLnBrk="1" latinLnBrk="0" hangingPunct="1">
              <a:lnSpc>
                <a:spcPct val="100000"/>
              </a:lnSpc>
              <a:spcBef>
                <a:spcPts val="0"/>
              </a:spcBef>
              <a:buFont typeface="Arial" panose="020B0604020202020204" pitchFamily="34" charset="0"/>
              <a:buNone/>
              <a:defRPr sz="2900" b="0" kern="1200" cap="all" spc="67" baseline="0">
                <a:solidFill>
                  <a:schemeClr val="accent1"/>
                </a:solidFill>
                <a:latin typeface="+mn-lt"/>
                <a:ea typeface="Calibri" panose="020F0502020204030204" pitchFamily="34" charset="0"/>
                <a:cs typeface="Calibri" panose="020F0502020204030204" pitchFamily="34" charset="0"/>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marR="0" lvl="0" indent="0" algn="l" defTabSz="914218"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900" b="0" i="0" u="none" strike="noStrike" kern="1200" cap="all" spc="67" normalizeH="0" baseline="0" noProof="0" dirty="0">
                <a:ln>
                  <a:noFill/>
                </a:ln>
                <a:solidFill>
                  <a:srgbClr val="4B5050"/>
                </a:solidFill>
                <a:effectLst/>
                <a:uLnTx/>
                <a:uFillTx/>
                <a:latin typeface="Calibri" panose="020F0502020204030204"/>
                <a:cs typeface="Calibri" panose="020F0502020204030204" pitchFamily="34" charset="0"/>
              </a:rPr>
              <a:t>Credits</a:t>
            </a:r>
          </a:p>
        </p:txBody>
      </p:sp>
      <p:sp>
        <p:nvSpPr>
          <p:cNvPr id="8" name="Rectangle 7">
            <a:extLst>
              <a:ext uri="{FF2B5EF4-FFF2-40B4-BE49-F238E27FC236}">
                <a16:creationId xmlns:a16="http://schemas.microsoft.com/office/drawing/2014/main" id="{35A149B3-7AB0-40F5-BEDF-9D84C701ECF9}"/>
              </a:ext>
            </a:extLst>
          </p:cNvPr>
          <p:cNvSpPr/>
          <p:nvPr/>
        </p:nvSpPr>
        <p:spPr>
          <a:xfrm>
            <a:off x="778934" y="4302783"/>
            <a:ext cx="10604499" cy="923330"/>
          </a:xfrm>
          <a:prstGeom prst="rect">
            <a:avLst/>
          </a:prstGeom>
        </p:spPr>
        <p:txBody>
          <a:bodyPr wrap="square">
            <a:spAutoFit/>
          </a:bodyPr>
          <a:lstStyle/>
          <a:p>
            <a:pPr>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CM Game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2"/>
              </a:rPr>
              <a:t>mdux.net/cm-game</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by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is licensed under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4"/>
              </a:rPr>
              <a:t>CC BY-SA 4.0</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is based on the original CM effectivity Game from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5"/>
              </a:rPr>
              <a:t>ASML</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Original Creator: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6"/>
              </a:rPr>
              <a:t>Arnaud Hubaux</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Co-creators: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7"/>
              </a:rPr>
              <a:t>Pauline Vrancken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8"/>
              </a:rPr>
              <a:t>Willem-Jan Span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3985960559"/>
      </p:ext>
    </p:extLst>
  </p:cSld>
  <p:clrMapOvr>
    <a:masterClrMapping/>
  </p:clrMapOvr>
  <p:transition spd="slow" advClick="0" advTm="3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7">
            <a:extLst>
              <a:ext uri="{FF2B5EF4-FFF2-40B4-BE49-F238E27FC236}">
                <a16:creationId xmlns:a16="http://schemas.microsoft.com/office/drawing/2014/main" id="{1765C692-A76B-4F33-9188-4095D8E34C0B}"/>
              </a:ext>
            </a:extLst>
          </p:cNvPr>
          <p:cNvSpPr txBox="1">
            <a:spLocks/>
          </p:cNvSpPr>
          <p:nvPr/>
        </p:nvSpPr>
        <p:spPr>
          <a:xfrm>
            <a:off x="778936" y="1433099"/>
            <a:ext cx="10604499" cy="504000"/>
          </a:xfrm>
          <a:prstGeom prst="rect">
            <a:avLst/>
          </a:prstGeom>
        </p:spPr>
        <p:txBody>
          <a:bodyPr vert="horz" lIns="0" tIns="0" rIns="0" bIns="45720" rtlCol="0">
            <a:noAutofit/>
          </a:bodyPr>
          <a:lstStyle>
            <a:lvl1pPr marL="0" marR="0" indent="0" algn="l" defTabSz="457200" rtl="0" eaLnBrk="1" fontAlgn="base" latinLnBrk="0" hangingPunct="1">
              <a:lnSpc>
                <a:spcPct val="100000"/>
              </a:lnSpc>
              <a:spcBef>
                <a:spcPct val="0"/>
              </a:spcBef>
              <a:spcAft>
                <a:spcPct val="0"/>
              </a:spcAft>
              <a:buClrTx/>
              <a:buSzTx/>
              <a:buFont typeface="Arial" pitchFamily="34" charset="0"/>
              <a:buNone/>
              <a:tabLst/>
              <a:defRPr sz="1600" b="0" kern="1200">
                <a:solidFill>
                  <a:schemeClr val="tx2"/>
                </a:solidFill>
                <a:latin typeface="+mn-lt"/>
                <a:ea typeface="+mn-ea"/>
                <a:cs typeface="+mn-cs"/>
              </a:defRPr>
            </a:lvl1pPr>
            <a:lvl2pPr marL="447675" marR="0" indent="-180975" algn="l" defTabSz="457200" rtl="0" eaLnBrk="1" fontAlgn="base" latinLnBrk="0" hangingPunct="1">
              <a:lnSpc>
                <a:spcPct val="100000"/>
              </a:lnSpc>
              <a:spcBef>
                <a:spcPct val="0"/>
              </a:spcBef>
              <a:spcAft>
                <a:spcPct val="0"/>
              </a:spcAft>
              <a:buClrTx/>
              <a:buSzTx/>
              <a:buFont typeface="Arial" pitchFamily="34" charset="0"/>
              <a:buChar char="•"/>
              <a:tabLst/>
              <a:defRPr sz="1600" kern="1200">
                <a:solidFill>
                  <a:schemeClr val="accent2"/>
                </a:solidFill>
                <a:latin typeface="+mn-lt"/>
                <a:ea typeface="+mn-ea"/>
                <a:cs typeface="+mn-cs"/>
              </a:defRPr>
            </a:lvl2pPr>
            <a:lvl3pPr marL="714375" marR="0" indent="-180975" algn="l" defTabSz="457200" rtl="0" eaLnBrk="1" fontAlgn="base" latinLnBrk="0" hangingPunct="1">
              <a:lnSpc>
                <a:spcPct val="100000"/>
              </a:lnSpc>
              <a:spcBef>
                <a:spcPct val="0"/>
              </a:spcBef>
              <a:spcAft>
                <a:spcPct val="0"/>
              </a:spcAft>
              <a:buClrTx/>
              <a:buSzTx/>
              <a:buFont typeface="Arial" pitchFamily="34" charset="0"/>
              <a:buChar char="•"/>
              <a:tabLst/>
              <a:defRPr sz="1400" kern="1200">
                <a:solidFill>
                  <a:schemeClr val="accent2"/>
                </a:solidFill>
                <a:latin typeface="+mn-lt"/>
                <a:ea typeface="+mn-ea"/>
                <a:cs typeface="+mn-cs"/>
              </a:defRPr>
            </a:lvl3pPr>
            <a:lvl4pPr marL="990600" indent="-180975" algn="l" defTabSz="914400" rtl="0" eaLnBrk="1" latinLnBrk="0" hangingPunct="1">
              <a:spcBef>
                <a:spcPts val="0"/>
              </a:spcBef>
              <a:buFont typeface="Arial" pitchFamily="34" charset="0"/>
              <a:buChar char="•"/>
              <a:defRPr sz="1200" kern="1200">
                <a:solidFill>
                  <a:schemeClr val="accent2"/>
                </a:solidFill>
                <a:latin typeface="+mn-lt"/>
                <a:ea typeface="+mn-ea"/>
                <a:cs typeface="+mn-cs"/>
              </a:defRPr>
            </a:lvl4pPr>
            <a:lvl5pPr marL="1257300" indent="-171450" algn="l" defTabSz="914400" rtl="0" eaLnBrk="1" latinLnBrk="0" hangingPunct="1">
              <a:spcBef>
                <a:spcPts val="0"/>
              </a:spcBef>
              <a:buFont typeface="Arial" pitchFamily="34" charset="0"/>
              <a:buChar char="•"/>
              <a:defRPr sz="12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 typeface="Arial" pitchFamily="34" charset="0"/>
              <a:buNone/>
              <a:tabLst/>
              <a:defRPr/>
            </a:pPr>
            <a:r>
              <a:rPr kumimoji="0" lang="en-US" sz="2800" b="0" i="0" u="none" strike="noStrike" kern="1200" cap="none" spc="0" normalizeH="0" baseline="0" noProof="0" dirty="0">
                <a:ln>
                  <a:noFill/>
                </a:ln>
                <a:solidFill>
                  <a:srgbClr val="0070C0"/>
                </a:solidFill>
                <a:effectLst/>
                <a:uLnTx/>
                <a:uFillTx/>
                <a:latin typeface="Calibri" panose="020F0502020204030204" pitchFamily="34" charset="0"/>
                <a:ea typeface="+mn-ea"/>
                <a:cs typeface="+mn-cs"/>
              </a:rPr>
              <a:t>Can you Design, Order, Supply and Build the right configuration?</a:t>
            </a:r>
          </a:p>
        </p:txBody>
      </p:sp>
      <p:sp>
        <p:nvSpPr>
          <p:cNvPr id="16" name="TextBox 15">
            <a:extLst>
              <a:ext uri="{FF2B5EF4-FFF2-40B4-BE49-F238E27FC236}">
                <a16:creationId xmlns:a16="http://schemas.microsoft.com/office/drawing/2014/main" id="{FAB2FBD4-C5CB-4CCE-BCE9-9EE702591A13}"/>
              </a:ext>
            </a:extLst>
          </p:cNvPr>
          <p:cNvSpPr txBox="1"/>
          <p:nvPr/>
        </p:nvSpPr>
        <p:spPr bwMode="auto">
          <a:xfrm>
            <a:off x="778937" y="5379586"/>
            <a:ext cx="10604499" cy="807126"/>
          </a:xfrm>
          <a:prstGeom prst="rect">
            <a:avLst/>
          </a:prstGeom>
          <a:noFill/>
          <a:ln w="9525">
            <a:solidFill>
              <a:srgbClr val="999999"/>
            </a:solidFill>
            <a:prstDash val="sysDot"/>
            <a:miter lim="800000"/>
            <a:headEnd/>
            <a:tailEnd/>
          </a:ln>
        </p:spPr>
        <p:txBody>
          <a:bodyPr vert="horz" wrap="square" lIns="91440" tIns="144000" rIns="91440" bIns="45720" numCol="1" rtlCol="0" anchor="ctr" anchorCtr="0" compatLnSpc="1">
            <a:prstTxWarp prst="textNoShape">
              <a:avLst/>
            </a:prstTxWarp>
            <a:spAutoFit/>
          </a:bodyPr>
          <a:lstStyle/>
          <a:p>
            <a:pPr eaLnBrk="0" fontAlgn="base" hangingPunct="0">
              <a:spcBef>
                <a:spcPct val="20000"/>
              </a:spcBef>
              <a:spcAft>
                <a:spcPct val="0"/>
              </a:spcAft>
            </a:pPr>
            <a:r>
              <a:rPr lang="en-US" sz="800" kern="0" dirty="0">
                <a:solidFill>
                  <a:srgbClr val="666666"/>
                </a:solidFill>
                <a:latin typeface="Arial"/>
                <a:ea typeface="MS PGothic" pitchFamily="34" charset="-128"/>
              </a:rPr>
              <a:t>From Left to Right: </a:t>
            </a:r>
            <a:r>
              <a:rPr lang="en-US" sz="800" kern="0" dirty="0" err="1">
                <a:solidFill>
                  <a:srgbClr val="666666"/>
                </a:solidFill>
                <a:latin typeface="Arial"/>
                <a:ea typeface="MS PGothic" pitchFamily="34" charset="-128"/>
              </a:rPr>
              <a:t>Modiefied</a:t>
            </a:r>
            <a:r>
              <a:rPr lang="en-US" sz="800" kern="0" dirty="0">
                <a:solidFill>
                  <a:srgbClr val="666666"/>
                </a:solidFill>
                <a:latin typeface="Arial"/>
                <a:ea typeface="MS PGothic" pitchFamily="34" charset="-128"/>
              </a:rPr>
              <a:t> “LEGO GUY” © </a:t>
            </a:r>
            <a:r>
              <a:rPr lang="en-US" sz="800" kern="0" dirty="0">
                <a:solidFill>
                  <a:srgbClr val="666666"/>
                </a:solidFill>
                <a:latin typeface="Arial"/>
                <a:ea typeface="MS PGothic" pitchFamily="34" charset="-128"/>
                <a:hlinkClick r:id="rId2"/>
              </a:rPr>
              <a:t>SRBrandon</a:t>
            </a:r>
            <a:r>
              <a:rPr lang="en-US" sz="800" kern="0" dirty="0">
                <a:solidFill>
                  <a:srgbClr val="666666"/>
                </a:solidFill>
                <a:latin typeface="Arial"/>
                <a:ea typeface="MS PGothic" pitchFamily="34" charset="-128"/>
              </a:rPr>
              <a:t>, license CC BY-SA 2.0; Modified “LEGO Administrative Professionals” © </a:t>
            </a:r>
            <a:r>
              <a:rPr lang="en-US" sz="800" dirty="0">
                <a:hlinkClick r:id="rId3" tooltip="Go to Willis Lam's photostream"/>
              </a:rPr>
              <a:t>W</a:t>
            </a:r>
            <a:r>
              <a:rPr lang="en-US" sz="800" dirty="0">
                <a:latin typeface="Arial" panose="020B0604020202020204" pitchFamily="34" charset="0"/>
                <a:cs typeface="Arial" panose="020B0604020202020204" pitchFamily="34" charset="0"/>
                <a:hlinkClick r:id="rId3" tooltip="Go to Willis Lam's photostream"/>
              </a:rPr>
              <a:t>illis Lam</a:t>
            </a:r>
            <a:r>
              <a:rPr lang="en-US" sz="800" dirty="0">
                <a:latin typeface="Arial" panose="020B0604020202020204" pitchFamily="34" charset="0"/>
                <a:cs typeface="Arial" panose="020B0604020202020204" pitchFamily="34" charset="0"/>
              </a:rPr>
              <a:t>, </a:t>
            </a:r>
            <a:r>
              <a:rPr lang="en-US" sz="800" kern="0" dirty="0">
                <a:solidFill>
                  <a:srgbClr val="666666"/>
                </a:solidFill>
                <a:latin typeface="Arial"/>
                <a:ea typeface="MS PGothic" pitchFamily="34" charset="-128"/>
              </a:rPr>
              <a:t>license</a:t>
            </a:r>
            <a:r>
              <a:rPr lang="en-US" sz="800"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hlinkClick r:id="rId4"/>
              </a:rPr>
              <a:t>CC BY-SA 2.0</a:t>
            </a:r>
            <a:r>
              <a:rPr lang="en-US" sz="800" kern="0" dirty="0">
                <a:solidFill>
                  <a:srgbClr val="666666"/>
                </a:solidFill>
                <a:latin typeface="Arial"/>
                <a:ea typeface="MS PGothic" pitchFamily="34" charset="-128"/>
              </a:rPr>
              <a:t>; Modified “LEGO Business Woman” © </a:t>
            </a:r>
            <a:r>
              <a:rPr lang="en-US" sz="800" dirty="0">
                <a:hlinkClick r:id="rId3" tooltip="Go to Willis Lam's photostream"/>
              </a:rPr>
              <a:t>W</a:t>
            </a:r>
            <a:r>
              <a:rPr lang="en-US" sz="800" dirty="0">
                <a:latin typeface="Arial" panose="020B0604020202020204" pitchFamily="34" charset="0"/>
                <a:cs typeface="Arial" panose="020B0604020202020204" pitchFamily="34" charset="0"/>
                <a:hlinkClick r:id="rId3" tooltip="Go to Willis Lam's photostream"/>
              </a:rPr>
              <a:t>illis Lam</a:t>
            </a:r>
            <a:r>
              <a:rPr lang="en-US" sz="800" dirty="0">
                <a:latin typeface="Arial" panose="020B0604020202020204" pitchFamily="34" charset="0"/>
                <a:cs typeface="Arial" panose="020B0604020202020204" pitchFamily="34" charset="0"/>
              </a:rPr>
              <a:t>, </a:t>
            </a:r>
            <a:r>
              <a:rPr lang="en-US" sz="800" kern="0" dirty="0">
                <a:solidFill>
                  <a:srgbClr val="666666"/>
                </a:solidFill>
                <a:latin typeface="Arial"/>
                <a:ea typeface="MS PGothic" pitchFamily="34" charset="-128"/>
              </a:rPr>
              <a:t>license</a:t>
            </a:r>
            <a:r>
              <a:rPr lang="en-US" sz="800"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hlinkClick r:id="rId4"/>
              </a:rPr>
              <a:t>CC BY-SA 2.0</a:t>
            </a:r>
            <a:r>
              <a:rPr lang="en-US" sz="800" kern="0" dirty="0">
                <a:solidFill>
                  <a:srgbClr val="666666"/>
                </a:solidFill>
                <a:latin typeface="Arial" panose="020B0604020202020204" pitchFamily="34" charset="0"/>
                <a:ea typeface="MS PGothic" pitchFamily="34" charset="-128"/>
                <a:cs typeface="Arial" panose="020B0604020202020204" pitchFamily="34" charset="0"/>
              </a:rPr>
              <a:t>; Modified "Project 365 #14: 140117 Happy Days!" © </a:t>
            </a:r>
            <a:r>
              <a:rPr lang="en-US" sz="800" u="sng" dirty="0">
                <a:latin typeface="Arial" panose="020B0604020202020204" pitchFamily="34" charset="0"/>
                <a:cs typeface="Arial" panose="020B0604020202020204" pitchFamily="34" charset="0"/>
                <a:hlinkClick r:id="rId5" tooltip="Go to Pete's photostream"/>
              </a:rPr>
              <a:t>Pete</a:t>
            </a:r>
            <a:r>
              <a:rPr lang="en-US" sz="800" kern="0" dirty="0">
                <a:solidFill>
                  <a:srgbClr val="666666"/>
                </a:solidFill>
                <a:latin typeface="Arial" panose="020B0604020202020204" pitchFamily="34" charset="0"/>
                <a:ea typeface="MS PGothic" pitchFamily="34" charset="-128"/>
                <a:cs typeface="Arial" panose="020B0604020202020204" pitchFamily="34" charset="0"/>
              </a:rPr>
              <a:t>, license </a:t>
            </a:r>
            <a:r>
              <a:rPr lang="en-US" sz="800" kern="0" dirty="0">
                <a:solidFill>
                  <a:srgbClr val="666666"/>
                </a:solidFill>
                <a:latin typeface="Arial" panose="020B0604020202020204" pitchFamily="34" charset="0"/>
                <a:ea typeface="MS PGothic" pitchFamily="34" charset="-128"/>
                <a:cs typeface="Arial" panose="020B0604020202020204" pitchFamily="34" charset="0"/>
                <a:hlinkClick r:id="rId6"/>
              </a:rPr>
              <a:t>CC BY 2.0 </a:t>
            </a:r>
            <a:endParaRPr lang="en-US" sz="800" kern="0" dirty="0">
              <a:solidFill>
                <a:srgbClr val="666666"/>
              </a:solidFill>
              <a:latin typeface="Arial" panose="020B0604020202020204" pitchFamily="34" charset="0"/>
              <a:ea typeface="MS PGothic" pitchFamily="34" charset="-128"/>
              <a:cs typeface="Arial" panose="020B0604020202020204" pitchFamily="34" charset="0"/>
            </a:endParaRPr>
          </a:p>
          <a:p>
            <a:pPr eaLnBrk="0" fontAlgn="base" hangingPunct="0">
              <a:spcBef>
                <a:spcPct val="20000"/>
              </a:spcBef>
              <a:spcAft>
                <a:spcPct val="0"/>
              </a:spcAft>
            </a:pPr>
            <a:endParaRPr lang="en-US" sz="800" b="1" kern="0" dirty="0">
              <a:solidFill>
                <a:srgbClr val="666666"/>
              </a:solidFill>
              <a:latin typeface="Arial" panose="020B0604020202020204" pitchFamily="34" charset="0"/>
              <a:ea typeface="MS PGothic" pitchFamily="34" charset="-128"/>
              <a:cs typeface="Arial" panose="020B0604020202020204" pitchFamily="34" charset="0"/>
            </a:endParaRPr>
          </a:p>
          <a:p>
            <a:pPr eaLnBrk="0" fontAlgn="base" hangingPunct="0">
              <a:spcBef>
                <a:spcPct val="20000"/>
              </a:spcBef>
              <a:spcAft>
                <a:spcPct val="0"/>
              </a:spcAft>
            </a:pPr>
            <a:r>
              <a:rPr lang="en-US" sz="800" b="1" kern="0" dirty="0">
                <a:solidFill>
                  <a:srgbClr val="666666"/>
                </a:solidFill>
                <a:latin typeface="Arial"/>
                <a:ea typeface="MS PGothic" pitchFamily="34" charset="-128"/>
              </a:rPr>
              <a:t>Disclaimer</a:t>
            </a:r>
            <a:r>
              <a:rPr lang="en-US" sz="800" kern="0" dirty="0">
                <a:solidFill>
                  <a:srgbClr val="666666"/>
                </a:solidFill>
                <a:latin typeface="Arial"/>
                <a:ea typeface="MS PGothic" pitchFamily="34" charset="-128"/>
              </a:rPr>
              <a:t>: The Minifigure and the Brick and Knob configurations are trademarks of the LEGO group. LEGO® Is a trademark of the LEGO Group of companies which does not sponsor, authorize or endorse this game.</a:t>
            </a:r>
          </a:p>
          <a:p>
            <a:pPr eaLnBrk="0" fontAlgn="base" hangingPunct="0">
              <a:spcBef>
                <a:spcPct val="20000"/>
              </a:spcBef>
              <a:spcAft>
                <a:spcPct val="0"/>
              </a:spcAft>
            </a:pPr>
            <a:endParaRPr lang="en-US" sz="400" kern="0" dirty="0">
              <a:solidFill>
                <a:srgbClr val="666666"/>
              </a:solidFill>
              <a:latin typeface="Arial"/>
              <a:ea typeface="MS PGothic" pitchFamily="34" charset="-128"/>
            </a:endParaRPr>
          </a:p>
        </p:txBody>
      </p:sp>
      <p:pic>
        <p:nvPicPr>
          <p:cNvPr id="19" name="Picture 18">
            <a:extLst>
              <a:ext uri="{FF2B5EF4-FFF2-40B4-BE49-F238E27FC236}">
                <a16:creationId xmlns:a16="http://schemas.microsoft.com/office/drawing/2014/main" id="{A27DB081-D4AD-443E-86D1-6F76D2C15938}"/>
              </a:ext>
            </a:extLst>
          </p:cNvPr>
          <p:cNvPicPr>
            <a:picLocks noChangeAspect="1"/>
          </p:cNvPicPr>
          <p:nvPr/>
        </p:nvPicPr>
        <p:blipFill>
          <a:blip r:embed="rId7"/>
          <a:stretch>
            <a:fillRect/>
          </a:stretch>
        </p:blipFill>
        <p:spPr>
          <a:xfrm>
            <a:off x="8818830" y="2807970"/>
            <a:ext cx="1433910" cy="1851640"/>
          </a:xfrm>
          <a:prstGeom prst="rect">
            <a:avLst/>
          </a:prstGeom>
        </p:spPr>
      </p:pic>
      <p:grpSp>
        <p:nvGrpSpPr>
          <p:cNvPr id="22" name="Group 21">
            <a:extLst>
              <a:ext uri="{FF2B5EF4-FFF2-40B4-BE49-F238E27FC236}">
                <a16:creationId xmlns:a16="http://schemas.microsoft.com/office/drawing/2014/main" id="{F49E8453-7D7B-4416-AA26-CF7B309891C4}"/>
              </a:ext>
            </a:extLst>
          </p:cNvPr>
          <p:cNvGrpSpPr/>
          <p:nvPr/>
        </p:nvGrpSpPr>
        <p:grpSpPr>
          <a:xfrm>
            <a:off x="6684708" y="2807968"/>
            <a:ext cx="1347294" cy="1851641"/>
            <a:chOff x="6923951" y="2807970"/>
            <a:chExt cx="1347294" cy="1851641"/>
          </a:xfrm>
        </p:grpSpPr>
        <p:pic>
          <p:nvPicPr>
            <p:cNvPr id="20" name="Picture 19">
              <a:extLst>
                <a:ext uri="{FF2B5EF4-FFF2-40B4-BE49-F238E27FC236}">
                  <a16:creationId xmlns:a16="http://schemas.microsoft.com/office/drawing/2014/main" id="{49005955-A72C-4ED9-B938-A71236CD4DEF}"/>
                </a:ext>
              </a:extLst>
            </p:cNvPr>
            <p:cNvPicPr>
              <a:picLocks noChangeAspect="1"/>
            </p:cNvPicPr>
            <p:nvPr/>
          </p:nvPicPr>
          <p:blipFill>
            <a:blip r:embed="rId8"/>
            <a:stretch>
              <a:fillRect/>
            </a:stretch>
          </p:blipFill>
          <p:spPr>
            <a:xfrm>
              <a:off x="6923951" y="2807970"/>
              <a:ext cx="1347294" cy="1851641"/>
            </a:xfrm>
            <a:prstGeom prst="rect">
              <a:avLst/>
            </a:prstGeom>
          </p:spPr>
        </p:pic>
        <p:sp>
          <p:nvSpPr>
            <p:cNvPr id="21" name="TextBox 20">
              <a:extLst>
                <a:ext uri="{FF2B5EF4-FFF2-40B4-BE49-F238E27FC236}">
                  <a16:creationId xmlns:a16="http://schemas.microsoft.com/office/drawing/2014/main" id="{312C0408-7062-402A-8A29-879B09CBDB3A}"/>
                </a:ext>
              </a:extLst>
            </p:cNvPr>
            <p:cNvSpPr txBox="1"/>
            <p:nvPr/>
          </p:nvSpPr>
          <p:spPr>
            <a:xfrm rot="17201299">
              <a:off x="6801872" y="4114577"/>
              <a:ext cx="540533" cy="246221"/>
            </a:xfrm>
            <a:prstGeom prst="rect">
              <a:avLst/>
            </a:prstGeom>
            <a:noFill/>
          </p:spPr>
          <p:txBody>
            <a:bodyPr wrap="none" rtlCol="0">
              <a:spAutoFit/>
            </a:bodyPr>
            <a:lstStyle/>
            <a:p>
              <a:r>
                <a:rPr lang="en-US" sz="1000" dirty="0">
                  <a:solidFill>
                    <a:schemeClr val="bg1"/>
                  </a:solidFill>
                </a:rPr>
                <a:t>Orders</a:t>
              </a:r>
            </a:p>
          </p:txBody>
        </p:sp>
      </p:grpSp>
      <p:grpSp>
        <p:nvGrpSpPr>
          <p:cNvPr id="32" name="Group 31">
            <a:extLst>
              <a:ext uri="{FF2B5EF4-FFF2-40B4-BE49-F238E27FC236}">
                <a16:creationId xmlns:a16="http://schemas.microsoft.com/office/drawing/2014/main" id="{03B30FA0-2580-44FA-A071-83C235E3290B}"/>
              </a:ext>
            </a:extLst>
          </p:cNvPr>
          <p:cNvGrpSpPr/>
          <p:nvPr/>
        </p:nvGrpSpPr>
        <p:grpSpPr>
          <a:xfrm>
            <a:off x="3986834" y="2731898"/>
            <a:ext cx="1911046" cy="1851512"/>
            <a:chOff x="3829354" y="2736978"/>
            <a:chExt cx="1911046" cy="1851512"/>
          </a:xfrm>
        </p:grpSpPr>
        <p:pic>
          <p:nvPicPr>
            <p:cNvPr id="23" name="Picture 22">
              <a:extLst>
                <a:ext uri="{FF2B5EF4-FFF2-40B4-BE49-F238E27FC236}">
                  <a16:creationId xmlns:a16="http://schemas.microsoft.com/office/drawing/2014/main" id="{A776CFBD-E4A9-486B-85B3-18C97D16A2F5}"/>
                </a:ext>
              </a:extLst>
            </p:cNvPr>
            <p:cNvPicPr>
              <a:picLocks noChangeAspect="1"/>
            </p:cNvPicPr>
            <p:nvPr/>
          </p:nvPicPr>
          <p:blipFill>
            <a:blip r:embed="rId9"/>
            <a:stretch>
              <a:fillRect/>
            </a:stretch>
          </p:blipFill>
          <p:spPr>
            <a:xfrm>
              <a:off x="3829354" y="2736978"/>
              <a:ext cx="1911046" cy="1851512"/>
            </a:xfrm>
            <a:prstGeom prst="rect">
              <a:avLst/>
            </a:prstGeom>
          </p:spPr>
        </p:pic>
        <p:pic>
          <p:nvPicPr>
            <p:cNvPr id="24" name="Picture 23">
              <a:extLst>
                <a:ext uri="{FF2B5EF4-FFF2-40B4-BE49-F238E27FC236}">
                  <a16:creationId xmlns:a16="http://schemas.microsoft.com/office/drawing/2014/main" id="{7A451C78-E11F-48B6-A34F-3DCE5A13DCFE}"/>
                </a:ext>
              </a:extLst>
            </p:cNvPr>
            <p:cNvPicPr>
              <a:picLocks noChangeAspect="1"/>
            </p:cNvPicPr>
            <p:nvPr/>
          </p:nvPicPr>
          <p:blipFill>
            <a:blip r:embed="rId10"/>
            <a:stretch>
              <a:fillRect/>
            </a:stretch>
          </p:blipFill>
          <p:spPr>
            <a:xfrm>
              <a:off x="4942840" y="3079081"/>
              <a:ext cx="335280" cy="249729"/>
            </a:xfrm>
            <a:prstGeom prst="rect">
              <a:avLst/>
            </a:prstGeom>
          </p:spPr>
        </p:pic>
      </p:grpSp>
      <p:grpSp>
        <p:nvGrpSpPr>
          <p:cNvPr id="31" name="Group 30">
            <a:extLst>
              <a:ext uri="{FF2B5EF4-FFF2-40B4-BE49-F238E27FC236}">
                <a16:creationId xmlns:a16="http://schemas.microsoft.com/office/drawing/2014/main" id="{F36CF4AE-D205-49DE-89BC-73EECD8A677B}"/>
              </a:ext>
            </a:extLst>
          </p:cNvPr>
          <p:cNvGrpSpPr/>
          <p:nvPr/>
        </p:nvGrpSpPr>
        <p:grpSpPr>
          <a:xfrm>
            <a:off x="778937" y="2807969"/>
            <a:ext cx="1150679" cy="1851641"/>
            <a:chOff x="1101135" y="2807970"/>
            <a:chExt cx="1150679" cy="1851641"/>
          </a:xfrm>
        </p:grpSpPr>
        <p:pic>
          <p:nvPicPr>
            <p:cNvPr id="28" name="Picture 27">
              <a:extLst>
                <a:ext uri="{FF2B5EF4-FFF2-40B4-BE49-F238E27FC236}">
                  <a16:creationId xmlns:a16="http://schemas.microsoft.com/office/drawing/2014/main" id="{BA7AB9FB-2E4D-4E7A-9435-D61A720243B2}"/>
                </a:ext>
              </a:extLst>
            </p:cNvPr>
            <p:cNvPicPr>
              <a:picLocks noChangeAspect="1"/>
            </p:cNvPicPr>
            <p:nvPr/>
          </p:nvPicPr>
          <p:blipFill>
            <a:blip r:embed="rId11"/>
            <a:stretch>
              <a:fillRect/>
            </a:stretch>
          </p:blipFill>
          <p:spPr>
            <a:xfrm flipH="1">
              <a:off x="1101135" y="2807970"/>
              <a:ext cx="1150679" cy="1851641"/>
            </a:xfrm>
            <a:prstGeom prst="rect">
              <a:avLst/>
            </a:prstGeom>
          </p:spPr>
        </p:pic>
        <p:sp>
          <p:nvSpPr>
            <p:cNvPr id="29" name="Rectangle 28">
              <a:extLst>
                <a:ext uri="{FF2B5EF4-FFF2-40B4-BE49-F238E27FC236}">
                  <a16:creationId xmlns:a16="http://schemas.microsoft.com/office/drawing/2014/main" id="{1B6642AA-60B1-46C1-B71E-6F4F34D4E204}"/>
                </a:ext>
              </a:extLst>
            </p:cNvPr>
            <p:cNvSpPr/>
            <p:nvPr/>
          </p:nvSpPr>
          <p:spPr>
            <a:xfrm rot="21229114">
              <a:off x="1249680" y="3648571"/>
              <a:ext cx="888999" cy="431039"/>
            </a:xfrm>
            <a:prstGeom prst="rect">
              <a:avLst/>
            </a:prstGeom>
            <a:solidFill>
              <a:schemeClr val="bg1"/>
            </a:solidFill>
            <a:ln w="19050">
              <a:solidFill>
                <a:schemeClr val="bg1">
                  <a:lumMod val="75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36B240B9-9E97-4662-83F0-3E6182D1FF75}"/>
                </a:ext>
              </a:extLst>
            </p:cNvPr>
            <p:cNvPicPr>
              <a:picLocks noChangeAspect="1"/>
            </p:cNvPicPr>
            <p:nvPr/>
          </p:nvPicPr>
          <p:blipFill>
            <a:blip r:embed="rId10"/>
            <a:stretch>
              <a:fillRect/>
            </a:stretch>
          </p:blipFill>
          <p:spPr>
            <a:xfrm rot="21228953" flipH="1">
              <a:off x="1264121" y="3721830"/>
              <a:ext cx="369949" cy="279122"/>
            </a:xfrm>
            <a:prstGeom prst="rect">
              <a:avLst/>
            </a:prstGeom>
          </p:spPr>
        </p:pic>
        <p:sp>
          <p:nvSpPr>
            <p:cNvPr id="30" name="TextBox 29">
              <a:extLst>
                <a:ext uri="{FF2B5EF4-FFF2-40B4-BE49-F238E27FC236}">
                  <a16:creationId xmlns:a16="http://schemas.microsoft.com/office/drawing/2014/main" id="{8DFCC987-BDC1-47FE-B859-B51F73A23107}"/>
                </a:ext>
              </a:extLst>
            </p:cNvPr>
            <p:cNvSpPr txBox="1"/>
            <p:nvPr/>
          </p:nvSpPr>
          <p:spPr>
            <a:xfrm rot="21261175">
              <a:off x="1519372" y="3645062"/>
              <a:ext cx="715773" cy="415498"/>
            </a:xfrm>
            <a:prstGeom prst="rect">
              <a:avLst/>
            </a:prstGeom>
            <a:noFill/>
          </p:spPr>
          <p:txBody>
            <a:bodyPr wrap="square" rtlCol="0">
              <a:spAutoFit/>
            </a:bodyPr>
            <a:lstStyle/>
            <a:p>
              <a:pPr algn="ctr"/>
              <a:r>
                <a:rPr lang="en-US" sz="1000" dirty="0">
                  <a:solidFill>
                    <a:schemeClr val="accent3"/>
                  </a:solidFill>
                </a:rPr>
                <a:t>I want this truck</a:t>
              </a:r>
            </a:p>
          </p:txBody>
        </p:sp>
      </p:grpSp>
      <p:sp>
        <p:nvSpPr>
          <p:cNvPr id="17" name="TextBox 16">
            <a:extLst>
              <a:ext uri="{FF2B5EF4-FFF2-40B4-BE49-F238E27FC236}">
                <a16:creationId xmlns:a16="http://schemas.microsoft.com/office/drawing/2014/main" id="{B5DE31B7-C7F4-462C-8980-40F308A0B81F}"/>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3</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1088944"/>
      </p:ext>
    </p:extLst>
  </p:cSld>
  <p:clrMapOvr>
    <a:masterClrMapping/>
  </p:clrMapOvr>
  <p:transition spd="slow" advClick="0" advTm="3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5C33CBCA-8636-40D4-96D5-1CB1160D1509}"/>
              </a:ext>
            </a:extLst>
          </p:cNvPr>
          <p:cNvSpPr>
            <a:spLocks noGrp="1"/>
          </p:cNvSpPr>
          <p:nvPr>
            <p:ph type="body" sz="quarter" idx="10"/>
          </p:nvPr>
        </p:nvSpPr>
        <p:spPr/>
        <p:txBody>
          <a:bodyPr/>
          <a:lstStyle/>
          <a:p>
            <a:r>
              <a:rPr lang="en-US" dirty="0"/>
              <a:t>Game Plan</a:t>
            </a:r>
          </a:p>
        </p:txBody>
      </p:sp>
      <p:sp>
        <p:nvSpPr>
          <p:cNvPr id="14" name="Text Placeholder 13">
            <a:extLst>
              <a:ext uri="{FF2B5EF4-FFF2-40B4-BE49-F238E27FC236}">
                <a16:creationId xmlns:a16="http://schemas.microsoft.com/office/drawing/2014/main" id="{606ABCA9-7DDD-405F-A046-9F35104123C9}"/>
              </a:ext>
            </a:extLst>
          </p:cNvPr>
          <p:cNvSpPr>
            <a:spLocks noGrp="1"/>
          </p:cNvSpPr>
          <p:nvPr>
            <p:ph type="body" sz="quarter" idx="11"/>
          </p:nvPr>
        </p:nvSpPr>
        <p:spPr/>
        <p:txBody>
          <a:bodyPr/>
          <a:lstStyle/>
          <a:p>
            <a:pPr lvl="0" defTabSz="457200" fontAlgn="base">
              <a:lnSpc>
                <a:spcPct val="100000"/>
              </a:lnSpc>
              <a:spcBef>
                <a:spcPct val="0"/>
              </a:spcBef>
              <a:spcAft>
                <a:spcPct val="0"/>
              </a:spcAft>
            </a:pPr>
            <a:r>
              <a:rPr lang="en-US" sz="1400" b="1" dirty="0">
                <a:solidFill>
                  <a:schemeClr val="accent2"/>
                </a:solidFill>
                <a:ea typeface="+mn-ea"/>
                <a:cs typeface="+mn-cs"/>
              </a:rPr>
              <a:t>We need: Engineers, Suppliers and Operations people to deliver the Truck</a:t>
            </a:r>
          </a:p>
        </p:txBody>
      </p:sp>
      <p:sp>
        <p:nvSpPr>
          <p:cNvPr id="12" name="Content Placeholder 11">
            <a:extLst>
              <a:ext uri="{FF2B5EF4-FFF2-40B4-BE49-F238E27FC236}">
                <a16:creationId xmlns:a16="http://schemas.microsoft.com/office/drawing/2014/main" id="{E82E7685-41B3-49A2-98BC-103145C222C0}"/>
              </a:ext>
            </a:extLst>
          </p:cNvPr>
          <p:cNvSpPr>
            <a:spLocks noGrp="1"/>
          </p:cNvSpPr>
          <p:nvPr>
            <p:ph idx="1"/>
          </p:nvPr>
        </p:nvSpPr>
        <p:spPr>
          <a:xfrm>
            <a:off x="791633" y="1825625"/>
            <a:ext cx="10591803" cy="4351338"/>
          </a:xfrm>
        </p:spPr>
        <p:txBody>
          <a:bodyPr/>
          <a:lstStyle/>
          <a:p>
            <a:pPr marL="0" lvl="0" indent="0" defTabSz="457200" fontAlgn="base">
              <a:lnSpc>
                <a:spcPct val="100000"/>
              </a:lnSpc>
              <a:spcBef>
                <a:spcPct val="0"/>
              </a:spcBef>
              <a:spcAft>
                <a:spcPct val="0"/>
              </a:spcAft>
              <a:buNone/>
              <a:defRPr/>
            </a:pPr>
            <a:r>
              <a:rPr lang="en-US" sz="1800" b="1" dirty="0">
                <a:solidFill>
                  <a:srgbClr val="666666"/>
                </a:solidFill>
              </a:rPr>
              <a:t>Setup:</a:t>
            </a:r>
          </a:p>
          <a:p>
            <a:pPr marL="355600" lvl="0" indent="-177800" defTabSz="457200" fontAlgn="base">
              <a:lnSpc>
                <a:spcPct val="100000"/>
              </a:lnSpc>
              <a:spcBef>
                <a:spcPct val="0"/>
              </a:spcBef>
              <a:spcAft>
                <a:spcPct val="0"/>
              </a:spcAft>
              <a:defRPr/>
            </a:pPr>
            <a:r>
              <a:rPr lang="en-US" sz="1800" dirty="0">
                <a:solidFill>
                  <a:srgbClr val="666666"/>
                </a:solidFill>
              </a:rPr>
              <a:t>Each team consists of 3 sub teams: Engineering, Operations and Suppliers</a:t>
            </a:r>
          </a:p>
          <a:p>
            <a:pPr marL="355600" lvl="0" indent="-177800" defTabSz="457200" fontAlgn="base">
              <a:lnSpc>
                <a:spcPct val="100000"/>
              </a:lnSpc>
              <a:spcBef>
                <a:spcPct val="0"/>
              </a:spcBef>
              <a:spcAft>
                <a:spcPct val="0"/>
              </a:spcAft>
              <a:defRPr/>
            </a:pPr>
            <a:endParaRPr lang="en-US" sz="1800" dirty="0">
              <a:solidFill>
                <a:srgbClr val="666666"/>
              </a:solidFill>
            </a:endParaRPr>
          </a:p>
          <a:p>
            <a:pPr marL="177800" lvl="0" indent="0" defTabSz="457200" fontAlgn="base">
              <a:lnSpc>
                <a:spcPct val="100000"/>
              </a:lnSpc>
              <a:spcBef>
                <a:spcPct val="0"/>
              </a:spcBef>
              <a:spcAft>
                <a:spcPct val="0"/>
              </a:spcAft>
              <a:buNone/>
              <a:defRPr/>
            </a:pPr>
            <a:endParaRPr lang="en-US" sz="1800" dirty="0">
              <a:solidFill>
                <a:srgbClr val="666666"/>
              </a:solidFill>
            </a:endParaRPr>
          </a:p>
          <a:p>
            <a:pPr marL="0" lvl="0" indent="0" defTabSz="457200" fontAlgn="base">
              <a:lnSpc>
                <a:spcPct val="100000"/>
              </a:lnSpc>
              <a:spcBef>
                <a:spcPct val="0"/>
              </a:spcBef>
              <a:spcAft>
                <a:spcPct val="0"/>
              </a:spcAft>
              <a:buNone/>
              <a:defRPr/>
            </a:pPr>
            <a:r>
              <a:rPr lang="en-US" sz="1800" b="1" dirty="0">
                <a:solidFill>
                  <a:srgbClr val="666666"/>
                </a:solidFill>
              </a:rPr>
              <a:t>Roles:</a:t>
            </a:r>
          </a:p>
          <a:p>
            <a:pPr marL="177800" lvl="0" indent="0" defTabSz="457200" fontAlgn="base">
              <a:lnSpc>
                <a:spcPct val="100000"/>
              </a:lnSpc>
              <a:spcBef>
                <a:spcPct val="0"/>
              </a:spcBef>
              <a:spcAft>
                <a:spcPct val="0"/>
              </a:spcAft>
              <a:buNone/>
              <a:defRPr/>
            </a:pPr>
            <a:endParaRPr lang="en-US" sz="1800" dirty="0">
              <a:solidFill>
                <a:srgbClr val="666666"/>
              </a:solidFill>
            </a:endParaRPr>
          </a:p>
          <a:p>
            <a:pPr marL="177800" lvl="0" indent="0" defTabSz="457200" fontAlgn="base">
              <a:lnSpc>
                <a:spcPct val="100000"/>
              </a:lnSpc>
              <a:spcBef>
                <a:spcPct val="0"/>
              </a:spcBef>
              <a:spcAft>
                <a:spcPct val="0"/>
              </a:spcAft>
              <a:buNone/>
              <a:defRPr/>
            </a:pPr>
            <a:endParaRPr lang="en-US" sz="1800" dirty="0">
              <a:solidFill>
                <a:srgbClr val="666666"/>
              </a:solidFill>
            </a:endParaRPr>
          </a:p>
          <a:p>
            <a:pPr marL="177800" lvl="0" indent="0" defTabSz="457200" fontAlgn="base">
              <a:lnSpc>
                <a:spcPct val="100000"/>
              </a:lnSpc>
              <a:spcBef>
                <a:spcPct val="0"/>
              </a:spcBef>
              <a:spcAft>
                <a:spcPct val="0"/>
              </a:spcAft>
              <a:buNone/>
              <a:defRPr/>
            </a:pPr>
            <a:endParaRPr lang="en-US" sz="1800" dirty="0">
              <a:solidFill>
                <a:srgbClr val="666666"/>
              </a:solidFill>
            </a:endParaRPr>
          </a:p>
          <a:p>
            <a:pPr marL="0" lvl="0" indent="0" defTabSz="457200" fontAlgn="base">
              <a:lnSpc>
                <a:spcPct val="100000"/>
              </a:lnSpc>
              <a:spcBef>
                <a:spcPct val="0"/>
              </a:spcBef>
              <a:spcAft>
                <a:spcPct val="0"/>
              </a:spcAft>
              <a:buNone/>
              <a:defRPr/>
            </a:pPr>
            <a:endParaRPr lang="en-US" sz="1800" dirty="0">
              <a:solidFill>
                <a:srgbClr val="666666"/>
              </a:solidFill>
            </a:endParaRPr>
          </a:p>
          <a:p>
            <a:pPr marL="0" lvl="0" indent="0" defTabSz="457200" fontAlgn="base">
              <a:lnSpc>
                <a:spcPct val="100000"/>
              </a:lnSpc>
              <a:spcBef>
                <a:spcPct val="0"/>
              </a:spcBef>
              <a:spcAft>
                <a:spcPct val="0"/>
              </a:spcAft>
              <a:buNone/>
              <a:defRPr/>
            </a:pPr>
            <a:r>
              <a:rPr lang="en-US" sz="1800" b="1" dirty="0">
                <a:solidFill>
                  <a:srgbClr val="666666"/>
                </a:solidFill>
              </a:rPr>
              <a:t>Game:</a:t>
            </a:r>
          </a:p>
          <a:p>
            <a:pPr marL="177800" lvl="0" indent="-177800" defTabSz="457200" fontAlgn="base">
              <a:lnSpc>
                <a:spcPct val="100000"/>
              </a:lnSpc>
              <a:spcBef>
                <a:spcPct val="0"/>
              </a:spcBef>
              <a:spcAft>
                <a:spcPct val="0"/>
              </a:spcAft>
              <a:buNone/>
              <a:defRPr/>
            </a:pPr>
            <a:r>
              <a:rPr lang="en-US" sz="1800" dirty="0">
                <a:solidFill>
                  <a:srgbClr val="666666"/>
                </a:solidFill>
              </a:rPr>
              <a:t>	You will get detailed game instructions and have to create product documentation, purchase and production orders,  build Assemblies and a Final Assembly of a Truck within the 25 minutes. Every minute is representing a week in the schedule, you will see the clock on the screen.</a:t>
            </a:r>
          </a:p>
          <a:p>
            <a:pPr marL="0" lvl="0" indent="0" defTabSz="457200" fontAlgn="base">
              <a:lnSpc>
                <a:spcPct val="100000"/>
              </a:lnSpc>
              <a:spcBef>
                <a:spcPct val="0"/>
              </a:spcBef>
              <a:spcAft>
                <a:spcPct val="0"/>
              </a:spcAft>
              <a:buNone/>
              <a:defRPr/>
            </a:pPr>
            <a:endParaRPr lang="en-US" sz="1800" dirty="0">
              <a:solidFill>
                <a:srgbClr val="666666"/>
              </a:solidFill>
            </a:endParaRPr>
          </a:p>
          <a:p>
            <a:pPr marL="0" lvl="0" indent="0" defTabSz="457200" fontAlgn="base">
              <a:lnSpc>
                <a:spcPct val="100000"/>
              </a:lnSpc>
              <a:spcBef>
                <a:spcPct val="0"/>
              </a:spcBef>
              <a:spcAft>
                <a:spcPct val="0"/>
              </a:spcAft>
              <a:buNone/>
              <a:defRPr/>
            </a:pPr>
            <a:r>
              <a:rPr lang="en-US" sz="1800" b="1" dirty="0">
                <a:solidFill>
                  <a:srgbClr val="666666"/>
                </a:solidFill>
              </a:rPr>
              <a:t>Winner: </a:t>
            </a:r>
            <a:r>
              <a:rPr lang="en-US" sz="1800" dirty="0">
                <a:solidFill>
                  <a:srgbClr val="666666"/>
                </a:solidFill>
              </a:rPr>
              <a:t>The first team that passes the customer verification</a:t>
            </a:r>
          </a:p>
        </p:txBody>
      </p:sp>
      <p:sp>
        <p:nvSpPr>
          <p:cNvPr id="7" name="Pentagon 44">
            <a:extLst>
              <a:ext uri="{FF2B5EF4-FFF2-40B4-BE49-F238E27FC236}">
                <a16:creationId xmlns:a16="http://schemas.microsoft.com/office/drawing/2014/main" id="{69409167-35CF-4E30-B778-22257F02C494}"/>
              </a:ext>
            </a:extLst>
          </p:cNvPr>
          <p:cNvSpPr/>
          <p:nvPr/>
        </p:nvSpPr>
        <p:spPr>
          <a:xfrm>
            <a:off x="1417666" y="3271346"/>
            <a:ext cx="1562628" cy="765395"/>
          </a:xfrm>
          <a:prstGeom prst="homePlate">
            <a:avLst/>
          </a:prstGeom>
          <a:solidFill>
            <a:srgbClr val="FFFFFF"/>
          </a:solidFill>
          <a:ln w="25400" cap="flat" cmpd="sng" algn="ctr">
            <a:solidFill>
              <a:srgbClr val="0F23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F238C">
                    <a:lumMod val="75000"/>
                  </a:srgbClr>
                </a:solidFill>
                <a:effectLst/>
                <a:uLnTx/>
                <a:uFillTx/>
                <a:ea typeface="MS PGothic" pitchFamily="34" charset="-128"/>
                <a:cs typeface="+mn-cs"/>
              </a:rPr>
              <a:t>Customer</a:t>
            </a:r>
          </a:p>
        </p:txBody>
      </p:sp>
      <p:sp>
        <p:nvSpPr>
          <p:cNvPr id="8" name="Pentagon 46">
            <a:extLst>
              <a:ext uri="{FF2B5EF4-FFF2-40B4-BE49-F238E27FC236}">
                <a16:creationId xmlns:a16="http://schemas.microsoft.com/office/drawing/2014/main" id="{EF04E94D-3EA7-4CAC-8C6A-24A697E7D611}"/>
              </a:ext>
            </a:extLst>
          </p:cNvPr>
          <p:cNvSpPr/>
          <p:nvPr/>
        </p:nvSpPr>
        <p:spPr>
          <a:xfrm>
            <a:off x="3010096" y="3271346"/>
            <a:ext cx="1562628" cy="765395"/>
          </a:xfrm>
          <a:prstGeom prst="homePlate">
            <a:avLst/>
          </a:prstGeom>
          <a:solidFill>
            <a:srgbClr val="4F81BD"/>
          </a:solidFill>
          <a:ln w="25400" cap="flat" cmpd="sng" algn="ctr">
            <a:solidFill>
              <a:srgbClr val="4F81BD">
                <a:shade val="50000"/>
              </a:srgbClr>
            </a:solidFill>
            <a:prstDash val="solid"/>
          </a:ln>
          <a:effectLst/>
        </p:spPr>
        <p:txBody>
          <a:bodyPr rtlCol="0" anchor="ctr"/>
          <a:lstStyle/>
          <a:p>
            <a:pPr algn="ctr"/>
            <a:r>
              <a:rPr lang="en-US" sz="1600" b="1" kern="0" dirty="0">
                <a:solidFill>
                  <a:prstClr val="white"/>
                </a:solidFill>
                <a:ea typeface="MS PGothic" pitchFamily="34" charset="-128"/>
                <a:cs typeface="Arial" panose="020B0604020202020204" pitchFamily="34" charset="0"/>
              </a:rPr>
              <a:t>Engineering</a:t>
            </a:r>
          </a:p>
        </p:txBody>
      </p:sp>
      <p:sp>
        <p:nvSpPr>
          <p:cNvPr id="9" name="Pentagon 47">
            <a:extLst>
              <a:ext uri="{FF2B5EF4-FFF2-40B4-BE49-F238E27FC236}">
                <a16:creationId xmlns:a16="http://schemas.microsoft.com/office/drawing/2014/main" id="{DAFC4F12-1FBC-4FE1-96AB-1CE8B79196D2}"/>
              </a:ext>
            </a:extLst>
          </p:cNvPr>
          <p:cNvSpPr/>
          <p:nvPr/>
        </p:nvSpPr>
        <p:spPr>
          <a:xfrm>
            <a:off x="4603988" y="3271346"/>
            <a:ext cx="1562628" cy="765395"/>
          </a:xfrm>
          <a:prstGeom prst="homePlate">
            <a:avLst/>
          </a:prstGeom>
          <a:solidFill>
            <a:srgbClr val="4F81BD"/>
          </a:solidFill>
          <a:ln w="25400" cap="flat" cmpd="sng" algn="ctr">
            <a:solidFill>
              <a:srgbClr val="4F81BD">
                <a:shade val="50000"/>
              </a:srgbClr>
            </a:solidFill>
            <a:prstDash val="solid"/>
          </a:ln>
          <a:effectLst/>
        </p:spPr>
        <p:txBody>
          <a:bodyPr rtlCol="0" anchor="ctr"/>
          <a:lstStyle/>
          <a:p>
            <a:pPr algn="ctr"/>
            <a:r>
              <a:rPr lang="en-US" sz="1600" b="1" kern="0" dirty="0">
                <a:solidFill>
                  <a:prstClr val="white"/>
                </a:solidFill>
                <a:ea typeface="MS PGothic" pitchFamily="34" charset="-128"/>
                <a:cs typeface="Arial" panose="020B0604020202020204" pitchFamily="34" charset="0"/>
              </a:rPr>
              <a:t>Operations -</a:t>
            </a:r>
          </a:p>
          <a:p>
            <a:pPr algn="ctr"/>
            <a:r>
              <a:rPr lang="en-US" sz="1600" b="1" kern="0" dirty="0">
                <a:solidFill>
                  <a:prstClr val="white"/>
                </a:solidFill>
                <a:ea typeface="MS PGothic" pitchFamily="34" charset="-128"/>
                <a:cs typeface="Arial" panose="020B0604020202020204" pitchFamily="34" charset="0"/>
              </a:rPr>
              <a:t>Supply Chain </a:t>
            </a:r>
            <a:r>
              <a:rPr lang="en-US" sz="1600" b="1" kern="0" dirty="0" err="1">
                <a:solidFill>
                  <a:prstClr val="white"/>
                </a:solidFill>
                <a:ea typeface="MS PGothic" pitchFamily="34" charset="-128"/>
                <a:cs typeface="Arial" panose="020B0604020202020204" pitchFamily="34" charset="0"/>
              </a:rPr>
              <a:t>Mgt</a:t>
            </a:r>
            <a:endParaRPr lang="en-US" sz="1600" b="1" kern="0" dirty="0">
              <a:solidFill>
                <a:prstClr val="white"/>
              </a:solidFill>
              <a:ea typeface="MS PGothic" pitchFamily="34" charset="-128"/>
              <a:cs typeface="Arial" panose="020B0604020202020204" pitchFamily="34" charset="0"/>
            </a:endParaRPr>
          </a:p>
        </p:txBody>
      </p:sp>
      <p:sp>
        <p:nvSpPr>
          <p:cNvPr id="10" name="Pentagon 48">
            <a:extLst>
              <a:ext uri="{FF2B5EF4-FFF2-40B4-BE49-F238E27FC236}">
                <a16:creationId xmlns:a16="http://schemas.microsoft.com/office/drawing/2014/main" id="{9670A75F-1E5B-41F2-A7AD-B045465A9EEB}"/>
              </a:ext>
            </a:extLst>
          </p:cNvPr>
          <p:cNvSpPr/>
          <p:nvPr/>
        </p:nvSpPr>
        <p:spPr>
          <a:xfrm>
            <a:off x="6204188" y="3271346"/>
            <a:ext cx="1562628" cy="765395"/>
          </a:xfrm>
          <a:prstGeom prst="homePlate">
            <a:avLst/>
          </a:prstGeom>
          <a:solidFill>
            <a:srgbClr val="4F81BD"/>
          </a:solidFill>
          <a:ln w="25400" cap="flat" cmpd="sng" algn="ctr">
            <a:solidFill>
              <a:srgbClr val="4F81BD">
                <a:shade val="50000"/>
              </a:srgbClr>
            </a:solidFill>
            <a:prstDash val="solid"/>
          </a:ln>
          <a:effectLst/>
        </p:spPr>
        <p:txBody>
          <a:bodyPr rtlCol="0" anchor="ctr"/>
          <a:lstStyle/>
          <a:p>
            <a:pPr algn="ctr"/>
            <a:r>
              <a:rPr lang="en-US" sz="1600" b="1" kern="0" dirty="0">
                <a:solidFill>
                  <a:prstClr val="white"/>
                </a:solidFill>
                <a:ea typeface="MS PGothic" pitchFamily="34" charset="-128"/>
                <a:cs typeface="Arial" panose="020B0604020202020204" pitchFamily="34" charset="0"/>
              </a:rPr>
              <a:t>Supplier</a:t>
            </a:r>
          </a:p>
        </p:txBody>
      </p:sp>
      <p:sp>
        <p:nvSpPr>
          <p:cNvPr id="11" name="Pentagon 49">
            <a:extLst>
              <a:ext uri="{FF2B5EF4-FFF2-40B4-BE49-F238E27FC236}">
                <a16:creationId xmlns:a16="http://schemas.microsoft.com/office/drawing/2014/main" id="{FCB9C27C-7268-4770-913A-E1066F0D2192}"/>
              </a:ext>
            </a:extLst>
          </p:cNvPr>
          <p:cNvSpPr/>
          <p:nvPr/>
        </p:nvSpPr>
        <p:spPr>
          <a:xfrm>
            <a:off x="7793236" y="3271346"/>
            <a:ext cx="1562628" cy="765395"/>
          </a:xfrm>
          <a:prstGeom prst="homePlate">
            <a:avLst/>
          </a:prstGeom>
          <a:solidFill>
            <a:srgbClr val="4F81BD"/>
          </a:solidFill>
          <a:ln w="25400" cap="flat" cmpd="sng" algn="ctr">
            <a:solidFill>
              <a:srgbClr val="4F81BD">
                <a:shade val="50000"/>
              </a:srgbClr>
            </a:solidFill>
            <a:prstDash val="solid"/>
          </a:ln>
          <a:effectLst/>
        </p:spPr>
        <p:txBody>
          <a:bodyPr rtlCol="0" anchor="ctr"/>
          <a:lstStyle/>
          <a:p>
            <a:pPr algn="ctr"/>
            <a:r>
              <a:rPr lang="en-US" sz="1600" b="1" kern="0" dirty="0">
                <a:solidFill>
                  <a:prstClr val="white"/>
                </a:solidFill>
                <a:ea typeface="MS PGothic" pitchFamily="34" charset="-128"/>
                <a:cs typeface="Arial" panose="020B0604020202020204" pitchFamily="34" charset="0"/>
              </a:rPr>
              <a:t>Operations -</a:t>
            </a:r>
          </a:p>
          <a:p>
            <a:pPr algn="ctr"/>
            <a:r>
              <a:rPr lang="en-US" sz="1600" b="1" kern="0" dirty="0">
                <a:solidFill>
                  <a:prstClr val="white"/>
                </a:solidFill>
                <a:ea typeface="MS PGothic" pitchFamily="34" charset="-128"/>
                <a:cs typeface="Arial" panose="020B0604020202020204" pitchFamily="34" charset="0"/>
              </a:rPr>
              <a:t>Factory</a:t>
            </a:r>
          </a:p>
        </p:txBody>
      </p:sp>
      <p:sp>
        <p:nvSpPr>
          <p:cNvPr id="15" name="TextBox 14">
            <a:extLst>
              <a:ext uri="{FF2B5EF4-FFF2-40B4-BE49-F238E27FC236}">
                <a16:creationId xmlns:a16="http://schemas.microsoft.com/office/drawing/2014/main" id="{B1852997-83A4-436F-9F91-B5FC03847A99}"/>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3</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2022851"/>
      </p:ext>
    </p:extLst>
  </p:cSld>
  <p:clrMapOvr>
    <a:masterClrMapping/>
  </p:clrMapOvr>
  <p:transition spd="slow" advClick="0" advTm="3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2BF8596-E463-4F67-A312-9443573B48FB}"/>
              </a:ext>
            </a:extLst>
          </p:cNvPr>
          <p:cNvSpPr>
            <a:spLocks noGrp="1"/>
          </p:cNvSpPr>
          <p:nvPr>
            <p:ph type="body" sz="quarter" idx="10"/>
          </p:nvPr>
        </p:nvSpPr>
        <p:spPr/>
        <p:txBody>
          <a:bodyPr/>
          <a:lstStyle/>
          <a:p>
            <a:r>
              <a:rPr lang="en-US" dirty="0"/>
              <a:t>Learning Objectives</a:t>
            </a:r>
          </a:p>
        </p:txBody>
      </p:sp>
      <p:sp>
        <p:nvSpPr>
          <p:cNvPr id="3" name="Text Placeholder 2">
            <a:extLst>
              <a:ext uri="{FF2B5EF4-FFF2-40B4-BE49-F238E27FC236}">
                <a16:creationId xmlns:a16="http://schemas.microsoft.com/office/drawing/2014/main" id="{50B94565-A089-474C-8DD8-51454D38F652}"/>
              </a:ext>
            </a:extLst>
          </p:cNvPr>
          <p:cNvSpPr>
            <a:spLocks noGrp="1"/>
          </p:cNvSpPr>
          <p:nvPr>
            <p:ph type="body" sz="quarter" idx="11"/>
          </p:nvPr>
        </p:nvSpPr>
        <p:spPr/>
        <p:txBody>
          <a:bodyPr/>
          <a:lstStyle/>
          <a:p>
            <a:r>
              <a:rPr lang="en-US" sz="1400" b="1" dirty="0">
                <a:solidFill>
                  <a:schemeClr val="accent2"/>
                </a:solidFill>
              </a:rPr>
              <a:t>Understand and apply 3 key principles of Configuration Management</a:t>
            </a:r>
          </a:p>
        </p:txBody>
      </p:sp>
      <p:sp>
        <p:nvSpPr>
          <p:cNvPr id="4" name="Content Placeholder 3">
            <a:extLst>
              <a:ext uri="{FF2B5EF4-FFF2-40B4-BE49-F238E27FC236}">
                <a16:creationId xmlns:a16="http://schemas.microsoft.com/office/drawing/2014/main" id="{6B537D37-F92C-47E2-965B-468644116BBC}"/>
              </a:ext>
            </a:extLst>
          </p:cNvPr>
          <p:cNvSpPr>
            <a:spLocks noGrp="1"/>
          </p:cNvSpPr>
          <p:nvPr>
            <p:ph idx="1"/>
          </p:nvPr>
        </p:nvSpPr>
        <p:spPr>
          <a:xfrm>
            <a:off x="791633" y="2301766"/>
            <a:ext cx="10591803" cy="3875197"/>
          </a:xfrm>
        </p:spPr>
        <p:txBody>
          <a:bodyPr/>
          <a:lstStyle/>
          <a:p>
            <a:pPr marL="537695" indent="-457189" defTabSz="609585">
              <a:lnSpc>
                <a:spcPct val="100000"/>
              </a:lnSpc>
              <a:spcBef>
                <a:spcPts val="0"/>
              </a:spcBef>
              <a:buFont typeface="+mj-lt"/>
              <a:buAutoNum type="arabicPeriod"/>
            </a:pPr>
            <a:r>
              <a:rPr lang="en-US" sz="2400" dirty="0">
                <a:solidFill>
                  <a:srgbClr val="999999">
                    <a:lumMod val="50000"/>
                  </a:srgbClr>
                </a:solidFill>
                <a:latin typeface="Calibri" panose="020F0502020204030204" pitchFamily="34" charset="0"/>
              </a:rPr>
              <a:t>Effective dates determine when documents and parts can be used</a:t>
            </a:r>
          </a:p>
          <a:p>
            <a:pPr marL="537695" indent="-457189" defTabSz="609585">
              <a:lnSpc>
                <a:spcPct val="100000"/>
              </a:lnSpc>
              <a:spcBef>
                <a:spcPts val="0"/>
              </a:spcBef>
              <a:buFont typeface="+mj-lt"/>
              <a:buAutoNum type="arabicPeriod"/>
            </a:pPr>
            <a:endParaRPr lang="en-US" sz="2400" dirty="0">
              <a:solidFill>
                <a:srgbClr val="999999">
                  <a:lumMod val="50000"/>
                </a:srgbClr>
              </a:solidFill>
              <a:latin typeface="Calibri" panose="020F0502020204030204" pitchFamily="34" charset="0"/>
            </a:endParaRPr>
          </a:p>
          <a:p>
            <a:pPr marL="537695" indent="-457189" defTabSz="609585">
              <a:lnSpc>
                <a:spcPct val="100000"/>
              </a:lnSpc>
              <a:spcBef>
                <a:spcPts val="0"/>
              </a:spcBef>
              <a:buFont typeface="+mj-lt"/>
              <a:buAutoNum type="arabicPeriod"/>
            </a:pPr>
            <a:r>
              <a:rPr lang="en-US" sz="2400" dirty="0">
                <a:solidFill>
                  <a:srgbClr val="999999">
                    <a:lumMod val="50000"/>
                  </a:srgbClr>
                </a:solidFill>
                <a:latin typeface="Calibri" panose="020F0502020204030204" pitchFamily="34" charset="0"/>
              </a:rPr>
              <a:t>Documents lead, parts follow</a:t>
            </a:r>
          </a:p>
          <a:p>
            <a:pPr marL="537695" indent="-457189" defTabSz="609585">
              <a:lnSpc>
                <a:spcPct val="100000"/>
              </a:lnSpc>
              <a:spcBef>
                <a:spcPts val="0"/>
              </a:spcBef>
              <a:buFont typeface="+mj-lt"/>
              <a:buAutoNum type="arabicPeriod"/>
            </a:pPr>
            <a:endParaRPr lang="en-US" sz="2400" dirty="0">
              <a:solidFill>
                <a:srgbClr val="999999">
                  <a:lumMod val="50000"/>
                </a:srgbClr>
              </a:solidFill>
              <a:latin typeface="Calibri" panose="020F0502020204030204" pitchFamily="34" charset="0"/>
            </a:endParaRPr>
          </a:p>
          <a:p>
            <a:pPr marL="537695" indent="-457189" defTabSz="609585">
              <a:lnSpc>
                <a:spcPct val="100000"/>
              </a:lnSpc>
              <a:spcBef>
                <a:spcPts val="0"/>
              </a:spcBef>
              <a:buFont typeface="+mj-lt"/>
              <a:buAutoNum type="arabicPeriod"/>
            </a:pPr>
            <a:r>
              <a:rPr lang="en-US" sz="2400" dirty="0">
                <a:solidFill>
                  <a:srgbClr val="999999">
                    <a:lumMod val="50000"/>
                  </a:srgbClr>
                </a:solidFill>
                <a:latin typeface="Calibri" panose="020F0502020204030204" pitchFamily="34" charset="0"/>
              </a:rPr>
              <a:t>Planning is the only way to control part usage in operations</a:t>
            </a:r>
            <a:endParaRPr lang="en-US" dirty="0">
              <a:solidFill>
                <a:srgbClr val="999999">
                  <a:lumMod val="50000"/>
                </a:srgbClr>
              </a:solidFill>
              <a:latin typeface="Calibri" panose="020F0502020204030204" pitchFamily="34" charset="0"/>
            </a:endParaRPr>
          </a:p>
        </p:txBody>
      </p:sp>
      <p:sp>
        <p:nvSpPr>
          <p:cNvPr id="5" name="TextBox 4">
            <a:extLst>
              <a:ext uri="{FF2B5EF4-FFF2-40B4-BE49-F238E27FC236}">
                <a16:creationId xmlns:a16="http://schemas.microsoft.com/office/drawing/2014/main" id="{0B649AA2-06FF-4320-B55A-DBD7A9C3E252}"/>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3</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3393904"/>
      </p:ext>
    </p:extLst>
  </p:cSld>
  <p:clrMapOvr>
    <a:masterClrMapping/>
  </p:clrMapOvr>
  <p:transition spd="slow" advClick="0" advTm="3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C9AC1C8-47BE-4BB4-994A-3480DF3927E8}"/>
              </a:ext>
            </a:extLst>
          </p:cNvPr>
          <p:cNvSpPr/>
          <p:nvPr/>
        </p:nvSpPr>
        <p:spPr>
          <a:xfrm>
            <a:off x="805713" y="5458156"/>
            <a:ext cx="10948136" cy="538619"/>
          </a:xfrm>
          <a:prstGeom prst="rect">
            <a:avLst/>
          </a:prstGeom>
          <a:solidFill>
            <a:srgbClr val="FFFFFF">
              <a:lumMod val="85000"/>
            </a:srgbClr>
          </a:solidFill>
          <a:ln w="19050" cap="sq" cmpd="sng" algn="ctr">
            <a:noFill/>
            <a:prstDash val="solid"/>
          </a:ln>
          <a:effectLst/>
        </p:spPr>
        <p:txBody>
          <a:bodyPr rot="0" spcFirstLastPara="0" vertOverflow="overflow" horzOverflow="overflow" vert="horz" wrap="square" lIns="121920" tIns="0" rIns="0" bIns="0" numCol="1" spcCol="0" rtlCol="0" fromWordArt="0" anchor="ctr" anchorCtr="0" forceAA="0" compatLnSpc="1">
            <a:prstTxWarp prst="textNoShape">
              <a:avLst/>
            </a:prstTxWarp>
            <a:noAutofit/>
          </a:bodyPr>
          <a:lstStyle/>
          <a:p>
            <a:pPr defTabSz="1219170">
              <a:defRPr/>
            </a:pPr>
            <a:endParaRPr lang="en-US" sz="1600" kern="0" dirty="0">
              <a:solidFill>
                <a:srgbClr val="8E8E8E">
                  <a:lumMod val="50000"/>
                </a:srgbClr>
              </a:solidFill>
              <a:latin typeface="Calibri" panose="020F0502020204030204" pitchFamily="34" charset="0"/>
              <a:ea typeface="MS PGothic" pitchFamily="34" charset="-128"/>
            </a:endParaRPr>
          </a:p>
        </p:txBody>
      </p:sp>
      <p:sp>
        <p:nvSpPr>
          <p:cNvPr id="6" name="Rectangle 5">
            <a:extLst>
              <a:ext uri="{FF2B5EF4-FFF2-40B4-BE49-F238E27FC236}">
                <a16:creationId xmlns:a16="http://schemas.microsoft.com/office/drawing/2014/main" id="{D20A87D4-EC5C-457A-922B-40BC558EBB95}"/>
              </a:ext>
            </a:extLst>
          </p:cNvPr>
          <p:cNvSpPr/>
          <p:nvPr/>
        </p:nvSpPr>
        <p:spPr>
          <a:xfrm>
            <a:off x="805716" y="4261881"/>
            <a:ext cx="10948136" cy="453963"/>
          </a:xfrm>
          <a:prstGeom prst="rect">
            <a:avLst/>
          </a:prstGeom>
          <a:solidFill>
            <a:srgbClr val="FFFFFF"/>
          </a:solidFill>
          <a:ln w="19050" cap="sq" cmpd="sng" algn="ctr">
            <a:noFill/>
            <a:prstDash val="solid"/>
          </a:ln>
          <a:effectLst/>
        </p:spPr>
        <p:txBody>
          <a:bodyPr rot="0" spcFirstLastPara="0" vertOverflow="overflow" horzOverflow="overflow" vert="horz" wrap="square" lIns="121920" tIns="0" rIns="0" bIns="0" numCol="1" spcCol="0" rtlCol="0" fromWordArt="0" anchor="ctr" anchorCtr="0" forceAA="0" compatLnSpc="1">
            <a:prstTxWarp prst="textNoShape">
              <a:avLst/>
            </a:prstTxWarp>
            <a:noAutofit/>
          </a:bodyPr>
          <a:lstStyle/>
          <a:p>
            <a:pPr defTabSz="1219170">
              <a:defRPr/>
            </a:pPr>
            <a:endParaRPr lang="en-US" sz="1600" kern="0" dirty="0">
              <a:solidFill>
                <a:srgbClr val="8E8E8E">
                  <a:lumMod val="50000"/>
                </a:srgbClr>
              </a:solidFill>
              <a:latin typeface="Calibri" panose="020F0502020204030204" pitchFamily="34" charset="0"/>
              <a:ea typeface="MS PGothic" pitchFamily="34" charset="-128"/>
            </a:endParaRPr>
          </a:p>
        </p:txBody>
      </p:sp>
      <p:sp>
        <p:nvSpPr>
          <p:cNvPr id="7" name="Rectangle 6">
            <a:extLst>
              <a:ext uri="{FF2B5EF4-FFF2-40B4-BE49-F238E27FC236}">
                <a16:creationId xmlns:a16="http://schemas.microsoft.com/office/drawing/2014/main" id="{7B93BD33-F03D-4D05-B0D0-4E2C9EC4A814}"/>
              </a:ext>
            </a:extLst>
          </p:cNvPr>
          <p:cNvSpPr/>
          <p:nvPr/>
        </p:nvSpPr>
        <p:spPr>
          <a:xfrm>
            <a:off x="804597" y="5978861"/>
            <a:ext cx="10948136" cy="810385"/>
          </a:xfrm>
          <a:prstGeom prst="rect">
            <a:avLst/>
          </a:prstGeom>
          <a:solidFill>
            <a:srgbClr val="FFFFFF"/>
          </a:solidFill>
          <a:ln w="19050" cap="sq" cmpd="sng" algn="ctr">
            <a:noFill/>
            <a:prstDash val="solid"/>
          </a:ln>
          <a:effectLst/>
        </p:spPr>
        <p:txBody>
          <a:bodyPr rot="0" spcFirstLastPara="0" vertOverflow="overflow" horzOverflow="overflow" vert="horz" wrap="square" lIns="121920" tIns="0" rIns="0" bIns="0" numCol="1" spcCol="0" rtlCol="0" fromWordArt="0" anchor="ctr" anchorCtr="0" forceAA="0" compatLnSpc="1">
            <a:prstTxWarp prst="textNoShape">
              <a:avLst/>
            </a:prstTxWarp>
            <a:noAutofit/>
          </a:bodyPr>
          <a:lstStyle/>
          <a:p>
            <a:pPr defTabSz="1219170">
              <a:defRPr/>
            </a:pPr>
            <a:endParaRPr lang="en-US" sz="1600" kern="0" dirty="0">
              <a:solidFill>
                <a:srgbClr val="8E8E8E">
                  <a:lumMod val="50000"/>
                </a:srgbClr>
              </a:solidFill>
              <a:latin typeface="Calibri" panose="020F0502020204030204" pitchFamily="34" charset="0"/>
              <a:ea typeface="MS PGothic" pitchFamily="34" charset="-128"/>
            </a:endParaRPr>
          </a:p>
        </p:txBody>
      </p:sp>
      <p:sp>
        <p:nvSpPr>
          <p:cNvPr id="8" name="Rectangle 7">
            <a:extLst>
              <a:ext uri="{FF2B5EF4-FFF2-40B4-BE49-F238E27FC236}">
                <a16:creationId xmlns:a16="http://schemas.microsoft.com/office/drawing/2014/main" id="{FE1913DD-F0E8-45F2-B355-B498BB550442}"/>
              </a:ext>
            </a:extLst>
          </p:cNvPr>
          <p:cNvSpPr/>
          <p:nvPr/>
        </p:nvSpPr>
        <p:spPr>
          <a:xfrm>
            <a:off x="804594" y="2815990"/>
            <a:ext cx="10948137" cy="756225"/>
          </a:xfrm>
          <a:prstGeom prst="rect">
            <a:avLst/>
          </a:prstGeom>
          <a:solidFill>
            <a:srgbClr val="FFFFFF"/>
          </a:solidFill>
          <a:ln w="19050" cap="sq" cmpd="sng" algn="ctr">
            <a:noFill/>
            <a:prstDash val="solid"/>
          </a:ln>
          <a:effectLst/>
        </p:spPr>
        <p:txBody>
          <a:bodyPr rot="0" spcFirstLastPara="0" vertOverflow="overflow" horzOverflow="overflow" vert="horz" wrap="square" lIns="121920" tIns="0" rIns="0" bIns="0" numCol="1" spcCol="0" rtlCol="0" fromWordArt="0" anchor="ctr" anchorCtr="0" forceAA="0" compatLnSpc="1">
            <a:prstTxWarp prst="textNoShape">
              <a:avLst/>
            </a:prstTxWarp>
            <a:noAutofit/>
          </a:bodyPr>
          <a:lstStyle/>
          <a:p>
            <a:pPr defTabSz="1219170">
              <a:defRPr/>
            </a:pPr>
            <a:endParaRPr lang="en-US" sz="1600" kern="0" dirty="0">
              <a:solidFill>
                <a:srgbClr val="8E8E8E">
                  <a:lumMod val="50000"/>
                </a:srgbClr>
              </a:solidFill>
              <a:latin typeface="Calibri" panose="020F0502020204030204" pitchFamily="34" charset="0"/>
              <a:ea typeface="MS PGothic" pitchFamily="34" charset="-128"/>
            </a:endParaRPr>
          </a:p>
        </p:txBody>
      </p:sp>
      <p:sp>
        <p:nvSpPr>
          <p:cNvPr id="9" name="Rectangle 8">
            <a:extLst>
              <a:ext uri="{FF2B5EF4-FFF2-40B4-BE49-F238E27FC236}">
                <a16:creationId xmlns:a16="http://schemas.microsoft.com/office/drawing/2014/main" id="{C9CCBFC9-453B-48B5-89A8-233A4EC4C88D}"/>
              </a:ext>
            </a:extLst>
          </p:cNvPr>
          <p:cNvSpPr/>
          <p:nvPr/>
        </p:nvSpPr>
        <p:spPr>
          <a:xfrm>
            <a:off x="804596" y="2110671"/>
            <a:ext cx="10948136" cy="703048"/>
          </a:xfrm>
          <a:prstGeom prst="rect">
            <a:avLst/>
          </a:prstGeom>
          <a:solidFill>
            <a:srgbClr val="FFFFFF">
              <a:lumMod val="85000"/>
            </a:srgbClr>
          </a:solidFill>
          <a:ln w="19050" cap="sq" cmpd="sng" algn="ctr">
            <a:noFill/>
            <a:prstDash val="solid"/>
          </a:ln>
          <a:effectLst/>
        </p:spPr>
        <p:txBody>
          <a:bodyPr rot="0" spcFirstLastPara="0" vertOverflow="overflow" horzOverflow="overflow" vert="horz" wrap="square" lIns="121920" tIns="0" rIns="0" bIns="0" numCol="1" spcCol="0" rtlCol="0" fromWordArt="0" anchor="ctr" anchorCtr="0" forceAA="0" compatLnSpc="1">
            <a:prstTxWarp prst="textNoShape">
              <a:avLst/>
            </a:prstTxWarp>
            <a:noAutofit/>
          </a:bodyPr>
          <a:lstStyle/>
          <a:p>
            <a:pPr defTabSz="1219170">
              <a:defRPr/>
            </a:pPr>
            <a:endParaRPr lang="en-US" sz="1600" kern="0" dirty="0">
              <a:solidFill>
                <a:srgbClr val="8E8E8E">
                  <a:lumMod val="50000"/>
                </a:srgbClr>
              </a:solidFill>
              <a:latin typeface="Calibri" panose="020F0502020204030204" pitchFamily="34" charset="0"/>
              <a:ea typeface="MS PGothic" pitchFamily="34" charset="-128"/>
            </a:endParaRPr>
          </a:p>
        </p:txBody>
      </p:sp>
      <p:sp>
        <p:nvSpPr>
          <p:cNvPr id="10" name="Rectangle 9">
            <a:extLst>
              <a:ext uri="{FF2B5EF4-FFF2-40B4-BE49-F238E27FC236}">
                <a16:creationId xmlns:a16="http://schemas.microsoft.com/office/drawing/2014/main" id="{66C248C1-17CD-4EA9-8421-13964CF6A25A}"/>
              </a:ext>
            </a:extLst>
          </p:cNvPr>
          <p:cNvSpPr/>
          <p:nvPr/>
        </p:nvSpPr>
        <p:spPr>
          <a:xfrm>
            <a:off x="804595" y="1404420"/>
            <a:ext cx="10948137" cy="689849"/>
          </a:xfrm>
          <a:prstGeom prst="rect">
            <a:avLst/>
          </a:prstGeom>
          <a:solidFill>
            <a:srgbClr val="FFFFFF"/>
          </a:solidFill>
          <a:ln w="19050" cap="sq" cmpd="sng" algn="ctr">
            <a:noFill/>
            <a:prstDash val="solid"/>
          </a:ln>
          <a:effectLst/>
        </p:spPr>
        <p:txBody>
          <a:bodyPr rot="0" spcFirstLastPara="0" vertOverflow="overflow" horzOverflow="overflow" vert="horz" wrap="square" lIns="121920" tIns="0" rIns="0" bIns="0" numCol="1" spcCol="0" rtlCol="0" fromWordArt="0" anchor="ctr" anchorCtr="0" forceAA="0" compatLnSpc="1">
            <a:prstTxWarp prst="textNoShape">
              <a:avLst/>
            </a:prstTxWarp>
            <a:noAutofit/>
          </a:bodyPr>
          <a:lstStyle/>
          <a:p>
            <a:pPr defTabSz="1219170">
              <a:defRPr/>
            </a:pPr>
            <a:endParaRPr lang="en-US" sz="1600" kern="0" dirty="0">
              <a:solidFill>
                <a:srgbClr val="8E8E8E">
                  <a:lumMod val="50000"/>
                </a:srgbClr>
              </a:solidFill>
              <a:latin typeface="Calibri" panose="020F0502020204030204" pitchFamily="34" charset="0"/>
              <a:ea typeface="MS PGothic" pitchFamily="34" charset="-128"/>
            </a:endParaRPr>
          </a:p>
        </p:txBody>
      </p:sp>
      <p:sp>
        <p:nvSpPr>
          <p:cNvPr id="11" name="Rectangle 10">
            <a:extLst>
              <a:ext uri="{FF2B5EF4-FFF2-40B4-BE49-F238E27FC236}">
                <a16:creationId xmlns:a16="http://schemas.microsoft.com/office/drawing/2014/main" id="{94DDED59-DC37-4B5A-93A3-3718334B8283}"/>
              </a:ext>
            </a:extLst>
          </p:cNvPr>
          <p:cNvSpPr/>
          <p:nvPr/>
        </p:nvSpPr>
        <p:spPr>
          <a:xfrm>
            <a:off x="804594" y="678455"/>
            <a:ext cx="10948136" cy="727432"/>
          </a:xfrm>
          <a:prstGeom prst="rect">
            <a:avLst/>
          </a:prstGeom>
          <a:solidFill>
            <a:srgbClr val="FFFFFF">
              <a:lumMod val="85000"/>
            </a:srgbClr>
          </a:solidFill>
          <a:ln w="19050" cap="sq" cmpd="sng" algn="ctr">
            <a:noFill/>
            <a:prstDash val="solid"/>
          </a:ln>
          <a:effectLst/>
        </p:spPr>
        <p:txBody>
          <a:bodyPr rot="0" spcFirstLastPara="0" vertOverflow="overflow" horzOverflow="overflow" vert="horz" wrap="square" lIns="121920" tIns="0" rIns="0" bIns="0" numCol="1" spcCol="0" rtlCol="0" fromWordArt="0" anchor="ctr" anchorCtr="0" forceAA="0" compatLnSpc="1">
            <a:prstTxWarp prst="textNoShape">
              <a:avLst/>
            </a:prstTxWarp>
            <a:noAutofit/>
          </a:bodyPr>
          <a:lstStyle/>
          <a:p>
            <a:pPr defTabSz="1219170">
              <a:defRPr/>
            </a:pPr>
            <a:endParaRPr lang="en-US" sz="1600" kern="0" dirty="0">
              <a:solidFill>
                <a:srgbClr val="8E8E8E">
                  <a:lumMod val="50000"/>
                </a:srgbClr>
              </a:solidFill>
              <a:latin typeface="Calibri" panose="020F0502020204030204" pitchFamily="34" charset="0"/>
              <a:ea typeface="MS PGothic" pitchFamily="34" charset="-128"/>
            </a:endParaRPr>
          </a:p>
        </p:txBody>
      </p:sp>
      <p:cxnSp>
        <p:nvCxnSpPr>
          <p:cNvPr id="12" name="Straight Connector 11">
            <a:extLst>
              <a:ext uri="{FF2B5EF4-FFF2-40B4-BE49-F238E27FC236}">
                <a16:creationId xmlns:a16="http://schemas.microsoft.com/office/drawing/2014/main" id="{334926EB-6B1B-44CB-B270-7E59E09C1599}"/>
              </a:ext>
            </a:extLst>
          </p:cNvPr>
          <p:cNvCxnSpPr/>
          <p:nvPr/>
        </p:nvCxnSpPr>
        <p:spPr>
          <a:xfrm flipH="1">
            <a:off x="804596" y="6813785"/>
            <a:ext cx="11331771" cy="0"/>
          </a:xfrm>
          <a:prstGeom prst="line">
            <a:avLst/>
          </a:prstGeom>
          <a:noFill/>
          <a:ln w="6350" cap="flat" cmpd="sng" algn="ctr">
            <a:solidFill>
              <a:srgbClr val="000000"/>
            </a:solidFill>
            <a:prstDash val="solid"/>
            <a:headEnd type="triangle" w="med" len="med"/>
            <a:tailEnd type="none" w="med" len="med"/>
          </a:ln>
          <a:effectLst/>
        </p:spPr>
      </p:cxnSp>
      <p:sp>
        <p:nvSpPr>
          <p:cNvPr id="13" name="Rectangle 12">
            <a:extLst>
              <a:ext uri="{FF2B5EF4-FFF2-40B4-BE49-F238E27FC236}">
                <a16:creationId xmlns:a16="http://schemas.microsoft.com/office/drawing/2014/main" id="{18B8C0AE-9801-4292-9ECA-5C74EA325650}"/>
              </a:ext>
            </a:extLst>
          </p:cNvPr>
          <p:cNvSpPr/>
          <p:nvPr/>
        </p:nvSpPr>
        <p:spPr>
          <a:xfrm>
            <a:off x="804593" y="3568700"/>
            <a:ext cx="10948136" cy="690038"/>
          </a:xfrm>
          <a:prstGeom prst="rect">
            <a:avLst/>
          </a:prstGeom>
          <a:solidFill>
            <a:srgbClr val="FFFFFF">
              <a:lumMod val="85000"/>
            </a:srgbClr>
          </a:solidFill>
          <a:ln w="19050" cap="sq" cmpd="sng" algn="ctr">
            <a:noFill/>
            <a:prstDash val="solid"/>
          </a:ln>
          <a:effectLst/>
        </p:spPr>
        <p:txBody>
          <a:bodyPr rot="0" spcFirstLastPara="0" vertOverflow="overflow" horzOverflow="overflow" vert="horz" wrap="square" lIns="121920" tIns="0" rIns="0" bIns="0" numCol="1" spcCol="0" rtlCol="0" fromWordArt="0" anchor="ctr" anchorCtr="0" forceAA="0" compatLnSpc="1">
            <a:prstTxWarp prst="textNoShape">
              <a:avLst/>
            </a:prstTxWarp>
            <a:noAutofit/>
          </a:bodyPr>
          <a:lstStyle/>
          <a:p>
            <a:pPr defTabSz="1219170">
              <a:defRPr/>
            </a:pPr>
            <a:endParaRPr lang="en-US" sz="1600" kern="0" dirty="0">
              <a:solidFill>
                <a:srgbClr val="8E8E8E">
                  <a:lumMod val="50000"/>
                </a:srgbClr>
              </a:solidFill>
              <a:latin typeface="Calibri" panose="020F0502020204030204" pitchFamily="34" charset="0"/>
              <a:ea typeface="MS PGothic" pitchFamily="34" charset="-128"/>
            </a:endParaRPr>
          </a:p>
        </p:txBody>
      </p:sp>
      <p:sp>
        <p:nvSpPr>
          <p:cNvPr id="14" name="Rectangle 13">
            <a:extLst>
              <a:ext uri="{FF2B5EF4-FFF2-40B4-BE49-F238E27FC236}">
                <a16:creationId xmlns:a16="http://schemas.microsoft.com/office/drawing/2014/main" id="{B158FED2-D895-434B-95B0-96C2A901EE05}"/>
              </a:ext>
            </a:extLst>
          </p:cNvPr>
          <p:cNvSpPr/>
          <p:nvPr/>
        </p:nvSpPr>
        <p:spPr>
          <a:xfrm>
            <a:off x="804597" y="4721704"/>
            <a:ext cx="10948137" cy="738285"/>
          </a:xfrm>
          <a:prstGeom prst="rect">
            <a:avLst/>
          </a:prstGeom>
          <a:solidFill>
            <a:srgbClr val="1C7DDB">
              <a:lumMod val="40000"/>
              <a:lumOff val="60000"/>
            </a:srgbClr>
          </a:solidFill>
          <a:ln w="19050" cap="sq" cmpd="sng" algn="ctr">
            <a:noFill/>
            <a:prstDash val="solid"/>
          </a:ln>
          <a:effectLst/>
        </p:spPr>
        <p:txBody>
          <a:bodyPr rot="0" spcFirstLastPara="0" vertOverflow="overflow" horzOverflow="overflow" vert="horz" wrap="square" lIns="121920" tIns="0" rIns="0" bIns="0" numCol="1" spcCol="0" rtlCol="0" fromWordArt="0" anchor="ctr" anchorCtr="0" forceAA="0" compatLnSpc="1">
            <a:prstTxWarp prst="textNoShape">
              <a:avLst/>
            </a:prstTxWarp>
            <a:noAutofit/>
          </a:bodyPr>
          <a:lstStyle/>
          <a:p>
            <a:pPr defTabSz="1219170">
              <a:defRPr/>
            </a:pPr>
            <a:endParaRPr lang="en-US" sz="1600" kern="0" dirty="0">
              <a:solidFill>
                <a:srgbClr val="8E8E8E">
                  <a:lumMod val="50000"/>
                </a:srgbClr>
              </a:solidFill>
              <a:latin typeface="Calibri" panose="020F0502020204030204" pitchFamily="34" charset="0"/>
              <a:ea typeface="MS PGothic" pitchFamily="34" charset="-128"/>
            </a:endParaRPr>
          </a:p>
        </p:txBody>
      </p:sp>
      <p:sp>
        <p:nvSpPr>
          <p:cNvPr id="15" name="TextBox 14">
            <a:extLst>
              <a:ext uri="{FF2B5EF4-FFF2-40B4-BE49-F238E27FC236}">
                <a16:creationId xmlns:a16="http://schemas.microsoft.com/office/drawing/2014/main" id="{2763B9EF-3E0C-40B0-ADED-BDFE27F2B73F}"/>
              </a:ext>
            </a:extLst>
          </p:cNvPr>
          <p:cNvSpPr txBox="1"/>
          <p:nvPr/>
        </p:nvSpPr>
        <p:spPr>
          <a:xfrm>
            <a:off x="11824266" y="6542322"/>
            <a:ext cx="364868" cy="205121"/>
          </a:xfrm>
          <a:prstGeom prst="rect">
            <a:avLst/>
          </a:prstGeom>
          <a:noFill/>
        </p:spPr>
        <p:txBody>
          <a:bodyPr wrap="square" lIns="0" tIns="0" rIns="0" bIns="0" rtlCol="0">
            <a:spAutoFit/>
          </a:bodyPr>
          <a:lstStyle/>
          <a:p>
            <a:pPr defTabSz="1219170">
              <a:spcAft>
                <a:spcPts val="1200"/>
              </a:spcAft>
              <a:defRPr/>
            </a:pPr>
            <a:r>
              <a:rPr lang="en-US" sz="1333" kern="0" dirty="0">
                <a:solidFill>
                  <a:srgbClr val="000000"/>
                </a:solidFill>
                <a:latin typeface="Calibri" pitchFamily="34" charset="0"/>
                <a:ea typeface="MS PGothic" pitchFamily="34" charset="-128"/>
              </a:rPr>
              <a:t>time</a:t>
            </a:r>
            <a:endParaRPr lang="en-US" sz="1333" b="1" kern="0" dirty="0">
              <a:solidFill>
                <a:srgbClr val="000000"/>
              </a:solidFill>
              <a:latin typeface="Calibri" pitchFamily="34" charset="0"/>
              <a:ea typeface="MS PGothic" pitchFamily="34" charset="-128"/>
            </a:endParaRPr>
          </a:p>
        </p:txBody>
      </p:sp>
      <p:grpSp>
        <p:nvGrpSpPr>
          <p:cNvPr id="16" name="Group 15">
            <a:extLst>
              <a:ext uri="{FF2B5EF4-FFF2-40B4-BE49-F238E27FC236}">
                <a16:creationId xmlns:a16="http://schemas.microsoft.com/office/drawing/2014/main" id="{C8C1F10B-8394-4697-B9FA-EAB6E083EA7A}"/>
              </a:ext>
            </a:extLst>
          </p:cNvPr>
          <p:cNvGrpSpPr/>
          <p:nvPr/>
        </p:nvGrpSpPr>
        <p:grpSpPr>
          <a:xfrm>
            <a:off x="867264" y="711301"/>
            <a:ext cx="977832" cy="661807"/>
            <a:chOff x="357212" y="612972"/>
            <a:chExt cx="733374" cy="496355"/>
          </a:xfrm>
        </p:grpSpPr>
        <p:sp>
          <p:nvSpPr>
            <p:cNvPr id="17" name="Flowchart: Internal Storage 16">
              <a:extLst>
                <a:ext uri="{FF2B5EF4-FFF2-40B4-BE49-F238E27FC236}">
                  <a16:creationId xmlns:a16="http://schemas.microsoft.com/office/drawing/2014/main" id="{4A17DC61-F310-47B9-94D8-9F7C3C2D7BC5}"/>
                </a:ext>
              </a:extLst>
            </p:cNvPr>
            <p:cNvSpPr/>
            <p:nvPr/>
          </p:nvSpPr>
          <p:spPr>
            <a:xfrm>
              <a:off x="602527" y="612972"/>
              <a:ext cx="269192" cy="306591"/>
            </a:xfrm>
            <a:prstGeom prst="flowChartInternalStorage">
              <a:avLst/>
            </a:prstGeom>
            <a:solidFill>
              <a:srgbClr val="FFFFFF">
                <a:lumMod val="95000"/>
              </a:srgbClr>
            </a:solidFill>
            <a:ln w="19050" cap="sq"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endParaRPr lang="en-US" sz="2400" kern="0" dirty="0">
                <a:solidFill>
                  <a:srgbClr val="FFFFFF"/>
                </a:solidFill>
                <a:latin typeface="Arial"/>
                <a:ea typeface="MS PGothic" pitchFamily="34" charset="-128"/>
              </a:endParaRPr>
            </a:p>
          </p:txBody>
        </p:sp>
        <p:sp>
          <p:nvSpPr>
            <p:cNvPr id="18" name="TextBox 17">
              <a:extLst>
                <a:ext uri="{FF2B5EF4-FFF2-40B4-BE49-F238E27FC236}">
                  <a16:creationId xmlns:a16="http://schemas.microsoft.com/office/drawing/2014/main" id="{1FE541C3-619D-4538-A300-9B0158F44463}"/>
                </a:ext>
              </a:extLst>
            </p:cNvPr>
            <p:cNvSpPr txBox="1"/>
            <p:nvPr/>
          </p:nvSpPr>
          <p:spPr>
            <a:xfrm>
              <a:off x="357212" y="940002"/>
              <a:ext cx="733374" cy="169325"/>
            </a:xfrm>
            <a:prstGeom prst="rect">
              <a:avLst/>
            </a:prstGeom>
            <a:noFill/>
          </p:spPr>
          <p:txBody>
            <a:bodyPr wrap="none" lIns="0" tIns="0" rIns="0" bIns="0" rtlCol="0">
              <a:spAutoFit/>
            </a:bodyPr>
            <a:lstStyle/>
            <a:p>
              <a:pPr defTabSz="1219170">
                <a:spcAft>
                  <a:spcPts val="1200"/>
                </a:spcAft>
                <a:defRPr/>
              </a:pPr>
              <a:r>
                <a:rPr lang="en-US" sz="1467" kern="0" dirty="0">
                  <a:solidFill>
                    <a:srgbClr val="000000"/>
                  </a:solidFill>
                  <a:latin typeface="Calibri" pitchFamily="34" charset="0"/>
                  <a:ea typeface="MS PGothic" pitchFamily="34" charset="-128"/>
                </a:rPr>
                <a:t>Specification</a:t>
              </a:r>
            </a:p>
          </p:txBody>
        </p:sp>
      </p:grpSp>
      <p:grpSp>
        <p:nvGrpSpPr>
          <p:cNvPr id="19" name="Group 18">
            <a:extLst>
              <a:ext uri="{FF2B5EF4-FFF2-40B4-BE49-F238E27FC236}">
                <a16:creationId xmlns:a16="http://schemas.microsoft.com/office/drawing/2014/main" id="{D87E9431-39B3-4822-A54A-D548169B8207}"/>
              </a:ext>
            </a:extLst>
          </p:cNvPr>
          <p:cNvGrpSpPr/>
          <p:nvPr/>
        </p:nvGrpSpPr>
        <p:grpSpPr>
          <a:xfrm>
            <a:off x="983749" y="1454894"/>
            <a:ext cx="738985" cy="661807"/>
            <a:chOff x="580691" y="1525424"/>
            <a:chExt cx="554239" cy="518821"/>
          </a:xfrm>
        </p:grpSpPr>
        <p:sp>
          <p:nvSpPr>
            <p:cNvPr id="20" name="Flowchart: Internal Storage 19">
              <a:extLst>
                <a:ext uri="{FF2B5EF4-FFF2-40B4-BE49-F238E27FC236}">
                  <a16:creationId xmlns:a16="http://schemas.microsoft.com/office/drawing/2014/main" id="{F898E0E8-9E36-4299-AD6B-F5779EA860D4}"/>
                </a:ext>
              </a:extLst>
            </p:cNvPr>
            <p:cNvSpPr/>
            <p:nvPr/>
          </p:nvSpPr>
          <p:spPr>
            <a:xfrm>
              <a:off x="722613" y="1525424"/>
              <a:ext cx="269192" cy="320468"/>
            </a:xfrm>
            <a:prstGeom prst="flowChartInternalStorage">
              <a:avLst/>
            </a:prstGeom>
            <a:solidFill>
              <a:srgbClr val="FFFFFF">
                <a:lumMod val="95000"/>
              </a:srgbClr>
            </a:solidFill>
            <a:ln w="19050" cap="sq"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endParaRPr lang="en-US" sz="2400" kern="0" dirty="0">
                <a:solidFill>
                  <a:srgbClr val="FFFFFF"/>
                </a:solidFill>
                <a:latin typeface="Arial"/>
                <a:ea typeface="MS PGothic" pitchFamily="34" charset="-128"/>
              </a:endParaRPr>
            </a:p>
          </p:txBody>
        </p:sp>
        <p:sp>
          <p:nvSpPr>
            <p:cNvPr id="21" name="TextBox 20">
              <a:extLst>
                <a:ext uri="{FF2B5EF4-FFF2-40B4-BE49-F238E27FC236}">
                  <a16:creationId xmlns:a16="http://schemas.microsoft.com/office/drawing/2014/main" id="{F4BDC174-21DB-441D-A09E-28B2369EE9B0}"/>
                </a:ext>
              </a:extLst>
            </p:cNvPr>
            <p:cNvSpPr txBox="1"/>
            <p:nvPr/>
          </p:nvSpPr>
          <p:spPr>
            <a:xfrm>
              <a:off x="580691" y="1867256"/>
              <a:ext cx="554239" cy="176989"/>
            </a:xfrm>
            <a:prstGeom prst="rect">
              <a:avLst/>
            </a:prstGeom>
            <a:noFill/>
          </p:spPr>
          <p:txBody>
            <a:bodyPr wrap="none" lIns="0" tIns="0" rIns="0" bIns="0" rtlCol="0">
              <a:spAutoFit/>
            </a:bodyPr>
            <a:lstStyle/>
            <a:p>
              <a:pPr defTabSz="1219170">
                <a:spcAft>
                  <a:spcPts val="1200"/>
                </a:spcAft>
                <a:defRPr/>
              </a:pPr>
              <a:r>
                <a:rPr lang="en-US" sz="1467" kern="0" dirty="0">
                  <a:solidFill>
                    <a:srgbClr val="000000"/>
                  </a:solidFill>
                  <a:latin typeface="Calibri" pitchFamily="34" charset="0"/>
                  <a:ea typeface="MS PGothic" pitchFamily="34" charset="-128"/>
                </a:rPr>
                <a:t>3D model</a:t>
              </a:r>
            </a:p>
          </p:txBody>
        </p:sp>
      </p:grpSp>
      <p:grpSp>
        <p:nvGrpSpPr>
          <p:cNvPr id="22" name="Group 21">
            <a:extLst>
              <a:ext uri="{FF2B5EF4-FFF2-40B4-BE49-F238E27FC236}">
                <a16:creationId xmlns:a16="http://schemas.microsoft.com/office/drawing/2014/main" id="{95CCEF79-E993-4DD1-82F5-F2EB5A090098}"/>
              </a:ext>
            </a:extLst>
          </p:cNvPr>
          <p:cNvGrpSpPr/>
          <p:nvPr/>
        </p:nvGrpSpPr>
        <p:grpSpPr>
          <a:xfrm>
            <a:off x="809051" y="2171966"/>
            <a:ext cx="1123707" cy="661807"/>
            <a:chOff x="378699" y="1525424"/>
            <a:chExt cx="842780" cy="518821"/>
          </a:xfrm>
        </p:grpSpPr>
        <p:sp>
          <p:nvSpPr>
            <p:cNvPr id="23" name="Flowchart: Internal Storage 22">
              <a:extLst>
                <a:ext uri="{FF2B5EF4-FFF2-40B4-BE49-F238E27FC236}">
                  <a16:creationId xmlns:a16="http://schemas.microsoft.com/office/drawing/2014/main" id="{99D23AF5-C846-4A5C-B43F-70259A464B94}"/>
                </a:ext>
              </a:extLst>
            </p:cNvPr>
            <p:cNvSpPr/>
            <p:nvPr/>
          </p:nvSpPr>
          <p:spPr>
            <a:xfrm>
              <a:off x="651652" y="1525424"/>
              <a:ext cx="269192" cy="320468"/>
            </a:xfrm>
            <a:prstGeom prst="flowChartInternalStorage">
              <a:avLst/>
            </a:prstGeom>
            <a:solidFill>
              <a:srgbClr val="FFFFFF">
                <a:lumMod val="95000"/>
              </a:srgbClr>
            </a:solidFill>
            <a:ln w="19050" cap="sq"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endParaRPr lang="en-US" sz="2400" kern="0" dirty="0">
                <a:solidFill>
                  <a:srgbClr val="FFFFFF"/>
                </a:solidFill>
                <a:latin typeface="Arial"/>
                <a:ea typeface="MS PGothic" pitchFamily="34" charset="-128"/>
              </a:endParaRPr>
            </a:p>
          </p:txBody>
        </p:sp>
        <p:sp>
          <p:nvSpPr>
            <p:cNvPr id="24" name="TextBox 23">
              <a:extLst>
                <a:ext uri="{FF2B5EF4-FFF2-40B4-BE49-F238E27FC236}">
                  <a16:creationId xmlns:a16="http://schemas.microsoft.com/office/drawing/2014/main" id="{2D215A37-4394-48A1-8A84-18E05C074CA0}"/>
                </a:ext>
              </a:extLst>
            </p:cNvPr>
            <p:cNvSpPr txBox="1"/>
            <p:nvPr/>
          </p:nvSpPr>
          <p:spPr>
            <a:xfrm>
              <a:off x="378699" y="1867256"/>
              <a:ext cx="842780" cy="176989"/>
            </a:xfrm>
            <a:prstGeom prst="rect">
              <a:avLst/>
            </a:prstGeom>
            <a:noFill/>
          </p:spPr>
          <p:txBody>
            <a:bodyPr wrap="none" lIns="0" tIns="0" rIns="0" bIns="0" rtlCol="0">
              <a:spAutoFit/>
            </a:bodyPr>
            <a:lstStyle/>
            <a:p>
              <a:pPr defTabSz="1219170">
                <a:spcAft>
                  <a:spcPts val="1200"/>
                </a:spcAft>
                <a:defRPr/>
              </a:pPr>
              <a:r>
                <a:rPr lang="en-US" sz="1467" kern="0" dirty="0">
                  <a:solidFill>
                    <a:srgbClr val="000000"/>
                  </a:solidFill>
                  <a:latin typeface="Calibri" pitchFamily="34" charset="0"/>
                  <a:ea typeface="MS PGothic" pitchFamily="34" charset="-128"/>
                </a:rPr>
                <a:t>Bill of Material</a:t>
              </a:r>
            </a:p>
          </p:txBody>
        </p:sp>
      </p:grpSp>
      <p:grpSp>
        <p:nvGrpSpPr>
          <p:cNvPr id="25" name="Group 24">
            <a:extLst>
              <a:ext uri="{FF2B5EF4-FFF2-40B4-BE49-F238E27FC236}">
                <a16:creationId xmlns:a16="http://schemas.microsoft.com/office/drawing/2014/main" id="{50801693-149A-4B87-B234-5FFC1750E6C8}"/>
              </a:ext>
            </a:extLst>
          </p:cNvPr>
          <p:cNvGrpSpPr/>
          <p:nvPr/>
        </p:nvGrpSpPr>
        <p:grpSpPr>
          <a:xfrm>
            <a:off x="939933" y="2881694"/>
            <a:ext cx="833563" cy="661807"/>
            <a:chOff x="641176" y="1525424"/>
            <a:chExt cx="625172" cy="518821"/>
          </a:xfrm>
        </p:grpSpPr>
        <p:sp>
          <p:nvSpPr>
            <p:cNvPr id="26" name="Flowchart: Internal Storage 25">
              <a:extLst>
                <a:ext uri="{FF2B5EF4-FFF2-40B4-BE49-F238E27FC236}">
                  <a16:creationId xmlns:a16="http://schemas.microsoft.com/office/drawing/2014/main" id="{37FB064F-E6B1-432F-B6CF-AD737F6C0F6E}"/>
                </a:ext>
              </a:extLst>
            </p:cNvPr>
            <p:cNvSpPr/>
            <p:nvPr/>
          </p:nvSpPr>
          <p:spPr>
            <a:xfrm>
              <a:off x="815959" y="1525424"/>
              <a:ext cx="269192" cy="320468"/>
            </a:xfrm>
            <a:prstGeom prst="flowChartInternalStorage">
              <a:avLst/>
            </a:prstGeom>
            <a:solidFill>
              <a:srgbClr val="FFFFFF">
                <a:lumMod val="95000"/>
              </a:srgbClr>
            </a:solidFill>
            <a:ln w="19050" cap="sq"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endParaRPr lang="en-US" sz="2400" kern="0" dirty="0">
                <a:solidFill>
                  <a:srgbClr val="FFFFFF"/>
                </a:solidFill>
                <a:latin typeface="Arial"/>
                <a:ea typeface="MS PGothic" pitchFamily="34" charset="-128"/>
              </a:endParaRPr>
            </a:p>
          </p:txBody>
        </p:sp>
        <p:sp>
          <p:nvSpPr>
            <p:cNvPr id="27" name="TextBox 26">
              <a:extLst>
                <a:ext uri="{FF2B5EF4-FFF2-40B4-BE49-F238E27FC236}">
                  <a16:creationId xmlns:a16="http://schemas.microsoft.com/office/drawing/2014/main" id="{2435B274-7626-40CD-91CB-3CD797484BEC}"/>
                </a:ext>
              </a:extLst>
            </p:cNvPr>
            <p:cNvSpPr txBox="1"/>
            <p:nvPr/>
          </p:nvSpPr>
          <p:spPr>
            <a:xfrm>
              <a:off x="641176" y="1867256"/>
              <a:ext cx="625172" cy="176989"/>
            </a:xfrm>
            <a:prstGeom prst="rect">
              <a:avLst/>
            </a:prstGeom>
            <a:noFill/>
          </p:spPr>
          <p:txBody>
            <a:bodyPr wrap="none" lIns="0" tIns="0" rIns="0" bIns="0" rtlCol="0">
              <a:spAutoFit/>
            </a:bodyPr>
            <a:lstStyle/>
            <a:p>
              <a:pPr defTabSz="1219170">
                <a:spcAft>
                  <a:spcPts val="1200"/>
                </a:spcAft>
                <a:defRPr/>
              </a:pPr>
              <a:r>
                <a:rPr lang="en-US" sz="1467" kern="0" dirty="0">
                  <a:solidFill>
                    <a:srgbClr val="000000"/>
                  </a:solidFill>
                  <a:latin typeface="Calibri" pitchFamily="34" charset="0"/>
                  <a:ea typeface="MS PGothic" pitchFamily="34" charset="-128"/>
                </a:rPr>
                <a:t>Instruction</a:t>
              </a:r>
            </a:p>
          </p:txBody>
        </p:sp>
      </p:grpSp>
      <p:pic>
        <p:nvPicPr>
          <p:cNvPr id="29" name="Picture 28">
            <a:extLst>
              <a:ext uri="{FF2B5EF4-FFF2-40B4-BE49-F238E27FC236}">
                <a16:creationId xmlns:a16="http://schemas.microsoft.com/office/drawing/2014/main" id="{DD3DE213-D36D-40ED-BAB3-A149D77FA3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226" y="4778601"/>
            <a:ext cx="618428" cy="618428"/>
          </a:xfrm>
          <a:prstGeom prst="rect">
            <a:avLst/>
          </a:prstGeom>
        </p:spPr>
      </p:pic>
      <p:sp>
        <p:nvSpPr>
          <p:cNvPr id="30" name="Rectangle 29">
            <a:extLst>
              <a:ext uri="{FF2B5EF4-FFF2-40B4-BE49-F238E27FC236}">
                <a16:creationId xmlns:a16="http://schemas.microsoft.com/office/drawing/2014/main" id="{A391DF1E-2C19-44DE-A332-E1C68BE0CB9E}"/>
              </a:ext>
            </a:extLst>
          </p:cNvPr>
          <p:cNvSpPr/>
          <p:nvPr/>
        </p:nvSpPr>
        <p:spPr>
          <a:xfrm rot="16200000">
            <a:off x="-1163794" y="2298070"/>
            <a:ext cx="3581568" cy="339764"/>
          </a:xfrm>
          <a:prstGeom prst="rect">
            <a:avLst/>
          </a:prstGeom>
          <a:solidFill>
            <a:srgbClr val="8E8E8E">
              <a:lumMod val="50000"/>
            </a:srgbClr>
          </a:solidFill>
          <a:ln w="19050" cap="sq" cmpd="sng" algn="ctr">
            <a:solidFill>
              <a:srgbClr val="FFFFFF"/>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867" kern="0" dirty="0">
                <a:solidFill>
                  <a:srgbClr val="FFFFFF"/>
                </a:solidFill>
                <a:latin typeface="Calibri" panose="020F0502020204030204" pitchFamily="34" charset="0"/>
                <a:ea typeface="MS PGothic" pitchFamily="34" charset="-128"/>
              </a:rPr>
              <a:t>Development</a:t>
            </a:r>
          </a:p>
        </p:txBody>
      </p:sp>
      <p:sp>
        <p:nvSpPr>
          <p:cNvPr id="31" name="Rectangle 30">
            <a:extLst>
              <a:ext uri="{FF2B5EF4-FFF2-40B4-BE49-F238E27FC236}">
                <a16:creationId xmlns:a16="http://schemas.microsoft.com/office/drawing/2014/main" id="{D9FFD672-4A1E-4E14-8F41-B1276C55AC84}"/>
              </a:ext>
            </a:extLst>
          </p:cNvPr>
          <p:cNvSpPr/>
          <p:nvPr/>
        </p:nvSpPr>
        <p:spPr>
          <a:xfrm rot="16200000">
            <a:off x="257924" y="4920733"/>
            <a:ext cx="738133" cy="339764"/>
          </a:xfrm>
          <a:prstGeom prst="rect">
            <a:avLst/>
          </a:prstGeom>
          <a:solidFill>
            <a:srgbClr val="1C7DDB">
              <a:lumMod val="50000"/>
            </a:srgbClr>
          </a:solidFill>
          <a:ln w="19050" cap="sq" cmpd="sng" algn="ctr">
            <a:solidFill>
              <a:srgbClr val="FFFFFF"/>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867" kern="0" dirty="0">
                <a:solidFill>
                  <a:srgbClr val="FFFFFF"/>
                </a:solidFill>
                <a:latin typeface="Calibri" panose="020F0502020204030204" pitchFamily="34" charset="0"/>
                <a:ea typeface="MS PGothic" pitchFamily="34" charset="-128"/>
              </a:rPr>
              <a:t>Supply</a:t>
            </a:r>
          </a:p>
        </p:txBody>
      </p:sp>
      <p:sp>
        <p:nvSpPr>
          <p:cNvPr id="32" name="Rectangle 31">
            <a:extLst>
              <a:ext uri="{FF2B5EF4-FFF2-40B4-BE49-F238E27FC236}">
                <a16:creationId xmlns:a16="http://schemas.microsoft.com/office/drawing/2014/main" id="{28790EF4-A14E-4E9F-ABDA-09BDCE72B891}"/>
              </a:ext>
            </a:extLst>
          </p:cNvPr>
          <p:cNvSpPr/>
          <p:nvPr/>
        </p:nvSpPr>
        <p:spPr>
          <a:xfrm rot="16200000">
            <a:off x="240256" y="6214171"/>
            <a:ext cx="773468" cy="339764"/>
          </a:xfrm>
          <a:prstGeom prst="rect">
            <a:avLst/>
          </a:prstGeom>
          <a:solidFill>
            <a:srgbClr val="8E8E8E">
              <a:lumMod val="50000"/>
            </a:srgbClr>
          </a:solidFill>
          <a:ln w="19050" cap="sq" cmpd="sng" algn="ctr">
            <a:solidFill>
              <a:srgbClr val="FFFFFF"/>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867" kern="0" dirty="0">
                <a:solidFill>
                  <a:srgbClr val="FFFFFF"/>
                </a:solidFill>
                <a:latin typeface="Calibri" panose="020F0502020204030204" pitchFamily="34" charset="0"/>
                <a:ea typeface="MS PGothic" pitchFamily="34" charset="-128"/>
              </a:rPr>
              <a:t>Factory</a:t>
            </a:r>
          </a:p>
        </p:txBody>
      </p:sp>
      <p:sp>
        <p:nvSpPr>
          <p:cNvPr id="33" name="Rounded Rectangle 151">
            <a:extLst>
              <a:ext uri="{FF2B5EF4-FFF2-40B4-BE49-F238E27FC236}">
                <a16:creationId xmlns:a16="http://schemas.microsoft.com/office/drawing/2014/main" id="{FBD9EA68-7F0D-4159-B015-315DF19A343E}"/>
              </a:ext>
            </a:extLst>
          </p:cNvPr>
          <p:cNvSpPr/>
          <p:nvPr/>
        </p:nvSpPr>
        <p:spPr>
          <a:xfrm>
            <a:off x="5360866" y="5131866"/>
            <a:ext cx="2102620" cy="230855"/>
          </a:xfrm>
          <a:prstGeom prst="roundRect">
            <a:avLst/>
          </a:prstGeom>
          <a:solidFill>
            <a:srgbClr val="1C7DDB">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Build &amp; Deliver part</a:t>
            </a:r>
          </a:p>
        </p:txBody>
      </p:sp>
      <p:sp>
        <p:nvSpPr>
          <p:cNvPr id="34" name="Rounded Rectangle 176">
            <a:extLst>
              <a:ext uri="{FF2B5EF4-FFF2-40B4-BE49-F238E27FC236}">
                <a16:creationId xmlns:a16="http://schemas.microsoft.com/office/drawing/2014/main" id="{40AF0B0A-6A36-422A-8F28-1787DBE64116}"/>
              </a:ext>
            </a:extLst>
          </p:cNvPr>
          <p:cNvSpPr/>
          <p:nvPr/>
        </p:nvSpPr>
        <p:spPr>
          <a:xfrm>
            <a:off x="7463486" y="5131866"/>
            <a:ext cx="2102620" cy="230855"/>
          </a:xfrm>
          <a:prstGeom prst="roundRect">
            <a:avLst/>
          </a:prstGeom>
          <a:solidFill>
            <a:srgbClr val="1C7DDB">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Build &amp; Deliver part</a:t>
            </a:r>
          </a:p>
        </p:txBody>
      </p:sp>
      <p:grpSp>
        <p:nvGrpSpPr>
          <p:cNvPr id="35" name="Group 34">
            <a:extLst>
              <a:ext uri="{FF2B5EF4-FFF2-40B4-BE49-F238E27FC236}">
                <a16:creationId xmlns:a16="http://schemas.microsoft.com/office/drawing/2014/main" id="{7DA19993-AE0A-4A40-AD27-0BD11FABF3D9}"/>
              </a:ext>
            </a:extLst>
          </p:cNvPr>
          <p:cNvGrpSpPr/>
          <p:nvPr/>
        </p:nvGrpSpPr>
        <p:grpSpPr>
          <a:xfrm>
            <a:off x="3645381" y="677167"/>
            <a:ext cx="8015093" cy="6132064"/>
            <a:chOff x="2440800" y="507835"/>
            <a:chExt cx="6011320" cy="4542906"/>
          </a:xfrm>
        </p:grpSpPr>
        <p:cxnSp>
          <p:nvCxnSpPr>
            <p:cNvPr id="36" name="Straight Connector 35">
              <a:extLst>
                <a:ext uri="{FF2B5EF4-FFF2-40B4-BE49-F238E27FC236}">
                  <a16:creationId xmlns:a16="http://schemas.microsoft.com/office/drawing/2014/main" id="{BFA9B6E6-8859-4D90-AF17-E1BB29A7764E}"/>
                </a:ext>
              </a:extLst>
            </p:cNvPr>
            <p:cNvCxnSpPr/>
            <p:nvPr/>
          </p:nvCxnSpPr>
          <p:spPr>
            <a:xfrm>
              <a:off x="2440800" y="507835"/>
              <a:ext cx="0" cy="4542906"/>
            </a:xfrm>
            <a:prstGeom prst="line">
              <a:avLst/>
            </a:prstGeom>
            <a:noFill/>
            <a:ln w="6350" cap="flat" cmpd="sng" algn="ctr">
              <a:solidFill>
                <a:srgbClr val="8E8E8E">
                  <a:lumMod val="50000"/>
                </a:srgbClr>
              </a:solidFill>
              <a:prstDash val="dash"/>
            </a:ln>
            <a:effectLst/>
          </p:spPr>
        </p:cxnSp>
        <p:cxnSp>
          <p:nvCxnSpPr>
            <p:cNvPr id="37" name="Straight Connector 36">
              <a:extLst>
                <a:ext uri="{FF2B5EF4-FFF2-40B4-BE49-F238E27FC236}">
                  <a16:creationId xmlns:a16="http://schemas.microsoft.com/office/drawing/2014/main" id="{692F7279-F24B-4FCC-A3D3-2B64861B9E66}"/>
                </a:ext>
              </a:extLst>
            </p:cNvPr>
            <p:cNvCxnSpPr/>
            <p:nvPr/>
          </p:nvCxnSpPr>
          <p:spPr>
            <a:xfrm>
              <a:off x="3212530" y="507835"/>
              <a:ext cx="0" cy="4542906"/>
            </a:xfrm>
            <a:prstGeom prst="line">
              <a:avLst/>
            </a:prstGeom>
            <a:noFill/>
            <a:ln w="6350" cap="flat" cmpd="sng" algn="ctr">
              <a:solidFill>
                <a:srgbClr val="8E8E8E">
                  <a:lumMod val="50000"/>
                </a:srgbClr>
              </a:solidFill>
              <a:prstDash val="dash"/>
            </a:ln>
            <a:effectLst/>
          </p:spPr>
        </p:cxnSp>
        <p:cxnSp>
          <p:nvCxnSpPr>
            <p:cNvPr id="38" name="Straight Connector 37">
              <a:extLst>
                <a:ext uri="{FF2B5EF4-FFF2-40B4-BE49-F238E27FC236}">
                  <a16:creationId xmlns:a16="http://schemas.microsoft.com/office/drawing/2014/main" id="{A8223E1D-1F4B-41BE-840D-0560A971B640}"/>
                </a:ext>
              </a:extLst>
            </p:cNvPr>
            <p:cNvCxnSpPr/>
            <p:nvPr/>
          </p:nvCxnSpPr>
          <p:spPr>
            <a:xfrm>
              <a:off x="3724453" y="507835"/>
              <a:ext cx="0" cy="4542906"/>
            </a:xfrm>
            <a:prstGeom prst="line">
              <a:avLst/>
            </a:prstGeom>
            <a:noFill/>
            <a:ln w="6350" cap="flat" cmpd="sng" algn="ctr">
              <a:solidFill>
                <a:srgbClr val="8E8E8E">
                  <a:lumMod val="50000"/>
                </a:srgbClr>
              </a:solidFill>
              <a:prstDash val="dash"/>
            </a:ln>
            <a:effectLst/>
          </p:spPr>
        </p:cxnSp>
        <p:cxnSp>
          <p:nvCxnSpPr>
            <p:cNvPr id="39" name="Straight Connector 38">
              <a:extLst>
                <a:ext uri="{FF2B5EF4-FFF2-40B4-BE49-F238E27FC236}">
                  <a16:creationId xmlns:a16="http://schemas.microsoft.com/office/drawing/2014/main" id="{33FBDFAD-58FA-44FF-9C07-E23845438978}"/>
                </a:ext>
              </a:extLst>
            </p:cNvPr>
            <p:cNvCxnSpPr/>
            <p:nvPr/>
          </p:nvCxnSpPr>
          <p:spPr>
            <a:xfrm>
              <a:off x="3854792" y="507835"/>
              <a:ext cx="0" cy="4542906"/>
            </a:xfrm>
            <a:prstGeom prst="line">
              <a:avLst/>
            </a:prstGeom>
            <a:noFill/>
            <a:ln w="6350" cap="flat" cmpd="sng" algn="ctr">
              <a:solidFill>
                <a:srgbClr val="8E8E8E">
                  <a:lumMod val="50000"/>
                </a:srgbClr>
              </a:solidFill>
              <a:prstDash val="dash"/>
            </a:ln>
            <a:effectLst/>
          </p:spPr>
        </p:cxnSp>
        <p:cxnSp>
          <p:nvCxnSpPr>
            <p:cNvPr id="40" name="Straight Connector 39">
              <a:extLst>
                <a:ext uri="{FF2B5EF4-FFF2-40B4-BE49-F238E27FC236}">
                  <a16:creationId xmlns:a16="http://schemas.microsoft.com/office/drawing/2014/main" id="{5AC1C5BD-4365-4189-A646-2B7A37BED7AC}"/>
                </a:ext>
              </a:extLst>
            </p:cNvPr>
            <p:cNvCxnSpPr/>
            <p:nvPr/>
          </p:nvCxnSpPr>
          <p:spPr>
            <a:xfrm>
              <a:off x="4789494" y="507835"/>
              <a:ext cx="0" cy="4542906"/>
            </a:xfrm>
            <a:prstGeom prst="line">
              <a:avLst/>
            </a:prstGeom>
            <a:noFill/>
            <a:ln w="6350" cap="flat" cmpd="sng" algn="ctr">
              <a:solidFill>
                <a:srgbClr val="8E8E8E">
                  <a:lumMod val="50000"/>
                </a:srgbClr>
              </a:solidFill>
              <a:prstDash val="dash"/>
            </a:ln>
            <a:effectLst/>
          </p:spPr>
        </p:cxnSp>
        <p:cxnSp>
          <p:nvCxnSpPr>
            <p:cNvPr id="41" name="Straight Connector 40">
              <a:extLst>
                <a:ext uri="{FF2B5EF4-FFF2-40B4-BE49-F238E27FC236}">
                  <a16:creationId xmlns:a16="http://schemas.microsoft.com/office/drawing/2014/main" id="{8F1DC845-6034-43F1-898B-484993948091}"/>
                </a:ext>
              </a:extLst>
            </p:cNvPr>
            <p:cNvCxnSpPr/>
            <p:nvPr/>
          </p:nvCxnSpPr>
          <p:spPr>
            <a:xfrm>
              <a:off x="5298552" y="507835"/>
              <a:ext cx="0" cy="4542906"/>
            </a:xfrm>
            <a:prstGeom prst="line">
              <a:avLst/>
            </a:prstGeom>
            <a:noFill/>
            <a:ln w="6350" cap="flat" cmpd="sng" algn="ctr">
              <a:solidFill>
                <a:srgbClr val="8E8E8E">
                  <a:lumMod val="50000"/>
                </a:srgbClr>
              </a:solidFill>
              <a:prstDash val="dash"/>
            </a:ln>
            <a:effectLst/>
          </p:spPr>
        </p:cxnSp>
        <p:cxnSp>
          <p:nvCxnSpPr>
            <p:cNvPr id="42" name="Straight Connector 41">
              <a:extLst>
                <a:ext uri="{FF2B5EF4-FFF2-40B4-BE49-F238E27FC236}">
                  <a16:creationId xmlns:a16="http://schemas.microsoft.com/office/drawing/2014/main" id="{0A8C8D78-7307-40C1-A1F4-3C352F2B4346}"/>
                </a:ext>
              </a:extLst>
            </p:cNvPr>
            <p:cNvCxnSpPr/>
            <p:nvPr/>
          </p:nvCxnSpPr>
          <p:spPr>
            <a:xfrm>
              <a:off x="6877582" y="507835"/>
              <a:ext cx="0" cy="4542906"/>
            </a:xfrm>
            <a:prstGeom prst="line">
              <a:avLst/>
            </a:prstGeom>
            <a:noFill/>
            <a:ln w="6350" cap="flat" cmpd="sng" algn="ctr">
              <a:solidFill>
                <a:srgbClr val="8E8E8E">
                  <a:lumMod val="50000"/>
                </a:srgbClr>
              </a:solidFill>
              <a:prstDash val="dash"/>
            </a:ln>
            <a:effectLst/>
          </p:spPr>
        </p:cxnSp>
        <p:cxnSp>
          <p:nvCxnSpPr>
            <p:cNvPr id="43" name="Straight Connector 42">
              <a:extLst>
                <a:ext uri="{FF2B5EF4-FFF2-40B4-BE49-F238E27FC236}">
                  <a16:creationId xmlns:a16="http://schemas.microsoft.com/office/drawing/2014/main" id="{1847F5D7-E7DA-43AE-8FFC-EFF3C6440734}"/>
                </a:ext>
              </a:extLst>
            </p:cNvPr>
            <p:cNvCxnSpPr/>
            <p:nvPr/>
          </p:nvCxnSpPr>
          <p:spPr>
            <a:xfrm>
              <a:off x="8452120" y="507835"/>
              <a:ext cx="0" cy="4542906"/>
            </a:xfrm>
            <a:prstGeom prst="line">
              <a:avLst/>
            </a:prstGeom>
            <a:noFill/>
            <a:ln w="6350" cap="flat" cmpd="sng" algn="ctr">
              <a:solidFill>
                <a:srgbClr val="8E8E8E">
                  <a:lumMod val="50000"/>
                </a:srgbClr>
              </a:solidFill>
              <a:prstDash val="dash"/>
            </a:ln>
            <a:effectLst/>
          </p:spPr>
        </p:cxnSp>
        <p:cxnSp>
          <p:nvCxnSpPr>
            <p:cNvPr id="44" name="Straight Connector 43">
              <a:extLst>
                <a:ext uri="{FF2B5EF4-FFF2-40B4-BE49-F238E27FC236}">
                  <a16:creationId xmlns:a16="http://schemas.microsoft.com/office/drawing/2014/main" id="{0B230B28-19CA-450B-96FB-CDFE14837AB9}"/>
                </a:ext>
              </a:extLst>
            </p:cNvPr>
            <p:cNvCxnSpPr/>
            <p:nvPr/>
          </p:nvCxnSpPr>
          <p:spPr>
            <a:xfrm>
              <a:off x="3347599" y="507835"/>
              <a:ext cx="0" cy="4542906"/>
            </a:xfrm>
            <a:prstGeom prst="line">
              <a:avLst/>
            </a:prstGeom>
            <a:noFill/>
            <a:ln w="6350" cap="flat" cmpd="sng" algn="ctr">
              <a:solidFill>
                <a:srgbClr val="8E8E8E">
                  <a:lumMod val="50000"/>
                </a:srgbClr>
              </a:solidFill>
              <a:prstDash val="dash"/>
            </a:ln>
            <a:effectLst/>
          </p:spPr>
        </p:cxnSp>
      </p:grpSp>
      <p:sp>
        <p:nvSpPr>
          <p:cNvPr id="45" name="Down Arrow Callout 4095">
            <a:extLst>
              <a:ext uri="{FF2B5EF4-FFF2-40B4-BE49-F238E27FC236}">
                <a16:creationId xmlns:a16="http://schemas.microsoft.com/office/drawing/2014/main" id="{EA1ABDEE-0905-4CC3-883D-5C04BA831226}"/>
              </a:ext>
            </a:extLst>
          </p:cNvPr>
          <p:cNvSpPr/>
          <p:nvPr/>
        </p:nvSpPr>
        <p:spPr>
          <a:xfrm>
            <a:off x="4465042" y="575157"/>
            <a:ext cx="796705" cy="375604"/>
          </a:xfrm>
          <a:prstGeom prst="downArrowCallout">
            <a:avLst/>
          </a:prstGeom>
          <a:solidFill>
            <a:srgbClr val="C00000"/>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fr-BE" sz="1600" kern="0" dirty="0">
                <a:solidFill>
                  <a:srgbClr val="FFFFFF"/>
                </a:solidFill>
                <a:latin typeface="Calibri" panose="020F0502020204030204" pitchFamily="34" charset="0"/>
                <a:ea typeface="MS PGothic" pitchFamily="34" charset="-128"/>
              </a:rPr>
              <a:t>Change</a:t>
            </a:r>
            <a:endParaRPr lang="en-US" sz="1600" kern="0" dirty="0" err="1">
              <a:solidFill>
                <a:srgbClr val="FFFFFF"/>
              </a:solidFill>
              <a:latin typeface="Calibri" panose="020F0502020204030204" pitchFamily="34" charset="0"/>
              <a:ea typeface="MS PGothic" pitchFamily="34" charset="-128"/>
            </a:endParaRPr>
          </a:p>
        </p:txBody>
      </p:sp>
      <p:grpSp>
        <p:nvGrpSpPr>
          <p:cNvPr id="46" name="Group 45">
            <a:extLst>
              <a:ext uri="{FF2B5EF4-FFF2-40B4-BE49-F238E27FC236}">
                <a16:creationId xmlns:a16="http://schemas.microsoft.com/office/drawing/2014/main" id="{66F3626F-F89C-4786-9382-433CBE1C8CC9}"/>
              </a:ext>
            </a:extLst>
          </p:cNvPr>
          <p:cNvGrpSpPr/>
          <p:nvPr/>
        </p:nvGrpSpPr>
        <p:grpSpPr>
          <a:xfrm>
            <a:off x="1053607" y="3631378"/>
            <a:ext cx="597665" cy="627425"/>
            <a:chOff x="274448" y="3815697"/>
            <a:chExt cx="448249" cy="491868"/>
          </a:xfrm>
        </p:grpSpPr>
        <p:sp>
          <p:nvSpPr>
            <p:cNvPr id="47" name="Cube 46">
              <a:extLst>
                <a:ext uri="{FF2B5EF4-FFF2-40B4-BE49-F238E27FC236}">
                  <a16:creationId xmlns:a16="http://schemas.microsoft.com/office/drawing/2014/main" id="{2470E9AE-99DE-4459-B246-4A699B3FD597}"/>
                </a:ext>
              </a:extLst>
            </p:cNvPr>
            <p:cNvSpPr/>
            <p:nvPr/>
          </p:nvSpPr>
          <p:spPr>
            <a:xfrm>
              <a:off x="274448" y="3815697"/>
              <a:ext cx="448249" cy="307648"/>
            </a:xfrm>
            <a:prstGeom prst="cube">
              <a:avLst/>
            </a:prstGeom>
            <a:solidFill>
              <a:srgbClr val="FFFFFF">
                <a:lumMod val="95000"/>
              </a:srgbClr>
            </a:solidFill>
            <a:ln w="19050" cap="sq"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endParaRPr lang="en-US" sz="2400" kern="0" dirty="0">
                <a:solidFill>
                  <a:srgbClr val="FFFFFF"/>
                </a:solidFill>
                <a:latin typeface="Arial"/>
                <a:ea typeface="MS PGothic" pitchFamily="34" charset="-128"/>
              </a:endParaRPr>
            </a:p>
          </p:txBody>
        </p:sp>
        <p:sp>
          <p:nvSpPr>
            <p:cNvPr id="48" name="TextBox 47">
              <a:extLst>
                <a:ext uri="{FF2B5EF4-FFF2-40B4-BE49-F238E27FC236}">
                  <a16:creationId xmlns:a16="http://schemas.microsoft.com/office/drawing/2014/main" id="{2ED82C22-D960-4F5C-9ABA-109F6F5BE8AF}"/>
                </a:ext>
              </a:extLst>
            </p:cNvPr>
            <p:cNvSpPr txBox="1"/>
            <p:nvPr/>
          </p:nvSpPr>
          <p:spPr>
            <a:xfrm>
              <a:off x="394489" y="4130576"/>
              <a:ext cx="236844" cy="176989"/>
            </a:xfrm>
            <a:prstGeom prst="rect">
              <a:avLst/>
            </a:prstGeom>
            <a:noFill/>
          </p:spPr>
          <p:txBody>
            <a:bodyPr wrap="none" lIns="0" tIns="0" rIns="0" bIns="0" rtlCol="0">
              <a:spAutoFit/>
            </a:bodyPr>
            <a:lstStyle/>
            <a:p>
              <a:pPr algn="ctr" defTabSz="1219170">
                <a:spcAft>
                  <a:spcPts val="1200"/>
                </a:spcAft>
                <a:defRPr/>
              </a:pPr>
              <a:r>
                <a:rPr lang="en-US" sz="1467" kern="0" dirty="0">
                  <a:solidFill>
                    <a:srgbClr val="000000"/>
                  </a:solidFill>
                  <a:latin typeface="Calibri" pitchFamily="34" charset="0"/>
                  <a:ea typeface="MS PGothic" pitchFamily="34" charset="-128"/>
                </a:rPr>
                <a:t>Part</a:t>
              </a:r>
            </a:p>
          </p:txBody>
        </p:sp>
      </p:grpSp>
      <p:sp>
        <p:nvSpPr>
          <p:cNvPr id="67" name="Down Arrow Callout 84">
            <a:extLst>
              <a:ext uri="{FF2B5EF4-FFF2-40B4-BE49-F238E27FC236}">
                <a16:creationId xmlns:a16="http://schemas.microsoft.com/office/drawing/2014/main" id="{CBECB650-4EE5-4930-AD66-CD07D5BCAC5E}"/>
              </a:ext>
            </a:extLst>
          </p:cNvPr>
          <p:cNvSpPr/>
          <p:nvPr/>
        </p:nvSpPr>
        <p:spPr>
          <a:xfrm>
            <a:off x="4681420" y="4818301"/>
            <a:ext cx="1380711" cy="375604"/>
          </a:xfrm>
          <a:prstGeom prst="downArrowCallout">
            <a:avLst/>
          </a:prstGeom>
          <a:solidFill>
            <a:srgbClr val="C00000"/>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fr-BE" sz="1600" kern="0" dirty="0">
                <a:solidFill>
                  <a:srgbClr val="FFFFFF"/>
                </a:solidFill>
                <a:latin typeface="Calibri" panose="020F0502020204030204" pitchFamily="34" charset="0"/>
                <a:ea typeface="MS PGothic" pitchFamily="34" charset="-128"/>
              </a:rPr>
              <a:t>Use 123 TPD</a:t>
            </a:r>
            <a:endParaRPr lang="en-US" sz="1600" kern="0" dirty="0" err="1">
              <a:solidFill>
                <a:srgbClr val="FFFFFF"/>
              </a:solidFill>
              <a:latin typeface="Calibri" panose="020F0502020204030204" pitchFamily="34" charset="0"/>
              <a:ea typeface="MS PGothic" pitchFamily="34" charset="-128"/>
            </a:endParaRPr>
          </a:p>
        </p:txBody>
      </p:sp>
      <p:sp>
        <p:nvSpPr>
          <p:cNvPr id="68" name="Rounded Rectangle 156">
            <a:extLst>
              <a:ext uri="{FF2B5EF4-FFF2-40B4-BE49-F238E27FC236}">
                <a16:creationId xmlns:a16="http://schemas.microsoft.com/office/drawing/2014/main" id="{99958048-ADA7-4C1B-88CC-8D68EFAC17A8}"/>
              </a:ext>
            </a:extLst>
          </p:cNvPr>
          <p:cNvSpPr/>
          <p:nvPr/>
        </p:nvSpPr>
        <p:spPr>
          <a:xfrm>
            <a:off x="7450741" y="6018995"/>
            <a:ext cx="3384720" cy="230855"/>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Assemble unit 1</a:t>
            </a:r>
          </a:p>
        </p:txBody>
      </p:sp>
      <p:sp>
        <p:nvSpPr>
          <p:cNvPr id="69" name="Rounded Rectangle 178">
            <a:extLst>
              <a:ext uri="{FF2B5EF4-FFF2-40B4-BE49-F238E27FC236}">
                <a16:creationId xmlns:a16="http://schemas.microsoft.com/office/drawing/2014/main" id="{9222BAF0-1277-4885-8475-EE7713D5B257}"/>
              </a:ext>
            </a:extLst>
          </p:cNvPr>
          <p:cNvSpPr/>
          <p:nvPr/>
        </p:nvSpPr>
        <p:spPr>
          <a:xfrm>
            <a:off x="9560069" y="6534511"/>
            <a:ext cx="2100405" cy="230855"/>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Assemble unit 2</a:t>
            </a:r>
          </a:p>
        </p:txBody>
      </p:sp>
      <p:sp>
        <p:nvSpPr>
          <p:cNvPr id="70" name="Down Arrow Callout 179">
            <a:extLst>
              <a:ext uri="{FF2B5EF4-FFF2-40B4-BE49-F238E27FC236}">
                <a16:creationId xmlns:a16="http://schemas.microsoft.com/office/drawing/2014/main" id="{7083AE1A-D3B5-4012-B59E-303FF4EEE2D9}"/>
              </a:ext>
            </a:extLst>
          </p:cNvPr>
          <p:cNvSpPr/>
          <p:nvPr/>
        </p:nvSpPr>
        <p:spPr>
          <a:xfrm>
            <a:off x="9162591" y="6271902"/>
            <a:ext cx="807029" cy="375604"/>
          </a:xfrm>
          <a:prstGeom prst="downArrowCallout">
            <a:avLst/>
          </a:prstGeom>
          <a:solidFill>
            <a:srgbClr val="C00000"/>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fr-BE" sz="1600" kern="0" dirty="0">
                <a:solidFill>
                  <a:srgbClr val="FFFFFF"/>
                </a:solidFill>
                <a:latin typeface="Calibri" panose="020F0502020204030204" pitchFamily="34" charset="0"/>
                <a:ea typeface="MS PGothic" pitchFamily="34" charset="-128"/>
              </a:rPr>
              <a:t>Use 456</a:t>
            </a:r>
            <a:endParaRPr lang="en-US" sz="1600" kern="0" dirty="0" err="1">
              <a:solidFill>
                <a:srgbClr val="FFFFFF"/>
              </a:solidFill>
              <a:latin typeface="Calibri" panose="020F0502020204030204" pitchFamily="34" charset="0"/>
              <a:ea typeface="MS PGothic" pitchFamily="34" charset="-128"/>
            </a:endParaRPr>
          </a:p>
        </p:txBody>
      </p:sp>
      <p:sp>
        <p:nvSpPr>
          <p:cNvPr id="71" name="Up Arrow Callout 5">
            <a:extLst>
              <a:ext uri="{FF2B5EF4-FFF2-40B4-BE49-F238E27FC236}">
                <a16:creationId xmlns:a16="http://schemas.microsoft.com/office/drawing/2014/main" id="{A5B4DBC5-6163-4C07-BDF1-F8CAA13AAE0D}"/>
              </a:ext>
            </a:extLst>
          </p:cNvPr>
          <p:cNvSpPr/>
          <p:nvPr/>
        </p:nvSpPr>
        <p:spPr>
          <a:xfrm>
            <a:off x="7048405" y="6195257"/>
            <a:ext cx="804672" cy="377952"/>
          </a:xfrm>
          <a:prstGeom prst="upArrowCallout">
            <a:avLst/>
          </a:prstGeom>
          <a:solidFill>
            <a:srgbClr val="C00000"/>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fr-BE" sz="1600" kern="0" dirty="0">
                <a:solidFill>
                  <a:srgbClr val="FFFFFF"/>
                </a:solidFill>
                <a:latin typeface="Calibri" panose="020F0502020204030204" pitchFamily="34" charset="0"/>
                <a:ea typeface="MS PGothic" pitchFamily="34" charset="-128"/>
              </a:rPr>
              <a:t>Use 123</a:t>
            </a:r>
            <a:endParaRPr lang="en-US" sz="1600" kern="0" dirty="0" err="1">
              <a:solidFill>
                <a:srgbClr val="FFFFFF"/>
              </a:solidFill>
              <a:latin typeface="Calibri" panose="020F0502020204030204" pitchFamily="34" charset="0"/>
              <a:ea typeface="MS PGothic" pitchFamily="34" charset="-128"/>
            </a:endParaRPr>
          </a:p>
        </p:txBody>
      </p:sp>
      <p:sp>
        <p:nvSpPr>
          <p:cNvPr id="72" name="Rectangle 71">
            <a:extLst>
              <a:ext uri="{FF2B5EF4-FFF2-40B4-BE49-F238E27FC236}">
                <a16:creationId xmlns:a16="http://schemas.microsoft.com/office/drawing/2014/main" id="{ED2B8FE6-B003-481E-BA6A-A2CB5398DC98}"/>
              </a:ext>
            </a:extLst>
          </p:cNvPr>
          <p:cNvSpPr/>
          <p:nvPr/>
        </p:nvSpPr>
        <p:spPr>
          <a:xfrm rot="16200000">
            <a:off x="397360" y="4318982"/>
            <a:ext cx="459267" cy="339764"/>
          </a:xfrm>
          <a:prstGeom prst="rect">
            <a:avLst/>
          </a:prstGeom>
          <a:solidFill>
            <a:srgbClr val="8E8E8E">
              <a:lumMod val="50000"/>
            </a:srgbClr>
          </a:solidFill>
          <a:ln w="19050" cap="sq" cmpd="sng" algn="ctr">
            <a:solidFill>
              <a:srgbClr val="FFFFFF"/>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867" kern="0" dirty="0">
                <a:solidFill>
                  <a:srgbClr val="FFFFFF"/>
                </a:solidFill>
                <a:latin typeface="Calibri" panose="020F0502020204030204" pitchFamily="34" charset="0"/>
                <a:ea typeface="MS PGothic" pitchFamily="34" charset="-128"/>
              </a:rPr>
              <a:t>SCM</a:t>
            </a:r>
          </a:p>
        </p:txBody>
      </p:sp>
      <p:sp>
        <p:nvSpPr>
          <p:cNvPr id="73" name="Down Arrow Callout 90">
            <a:extLst>
              <a:ext uri="{FF2B5EF4-FFF2-40B4-BE49-F238E27FC236}">
                <a16:creationId xmlns:a16="http://schemas.microsoft.com/office/drawing/2014/main" id="{15003646-AB09-4B6A-AC01-7C5933098309}"/>
              </a:ext>
            </a:extLst>
          </p:cNvPr>
          <p:cNvSpPr/>
          <p:nvPr/>
        </p:nvSpPr>
        <p:spPr>
          <a:xfrm>
            <a:off x="4666563" y="4301062"/>
            <a:ext cx="1380711" cy="375604"/>
          </a:xfrm>
          <a:prstGeom prst="downArrowCallout">
            <a:avLst/>
          </a:prstGeom>
          <a:solidFill>
            <a:srgbClr val="C00000"/>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fr-BE" sz="1600" kern="0" dirty="0">
                <a:solidFill>
                  <a:srgbClr val="FFFFFF"/>
                </a:solidFill>
                <a:latin typeface="Calibri" panose="020F0502020204030204" pitchFamily="34" charset="0"/>
                <a:ea typeface="MS PGothic" pitchFamily="34" charset="-128"/>
              </a:rPr>
              <a:t>Use 123 TPD</a:t>
            </a:r>
            <a:endParaRPr lang="en-US" sz="1600" kern="0" dirty="0" err="1">
              <a:solidFill>
                <a:srgbClr val="FFFFFF"/>
              </a:solidFill>
              <a:latin typeface="Calibri" panose="020F0502020204030204" pitchFamily="34" charset="0"/>
              <a:ea typeface="MS PGothic" pitchFamily="34" charset="-128"/>
            </a:endParaRPr>
          </a:p>
        </p:txBody>
      </p:sp>
      <p:sp>
        <p:nvSpPr>
          <p:cNvPr id="74" name="Rectangle 73">
            <a:extLst>
              <a:ext uri="{FF2B5EF4-FFF2-40B4-BE49-F238E27FC236}">
                <a16:creationId xmlns:a16="http://schemas.microsoft.com/office/drawing/2014/main" id="{BD6A9A42-AE1B-4843-B44E-760BE10C3394}"/>
              </a:ext>
            </a:extLst>
          </p:cNvPr>
          <p:cNvSpPr/>
          <p:nvPr/>
        </p:nvSpPr>
        <p:spPr>
          <a:xfrm rot="16200000">
            <a:off x="354533" y="5554437"/>
            <a:ext cx="544912" cy="339764"/>
          </a:xfrm>
          <a:prstGeom prst="rect">
            <a:avLst/>
          </a:prstGeom>
          <a:solidFill>
            <a:srgbClr val="8E8E8E">
              <a:lumMod val="50000"/>
            </a:srgbClr>
          </a:solidFill>
          <a:ln w="19050" cap="sq" cmpd="sng" algn="ctr">
            <a:solidFill>
              <a:srgbClr val="FFFFFF"/>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867" kern="0" dirty="0">
                <a:solidFill>
                  <a:srgbClr val="FFFFFF"/>
                </a:solidFill>
                <a:latin typeface="Calibri" panose="020F0502020204030204" pitchFamily="34" charset="0"/>
                <a:ea typeface="MS PGothic" pitchFamily="34" charset="-128"/>
              </a:rPr>
              <a:t>SCM</a:t>
            </a:r>
          </a:p>
        </p:txBody>
      </p:sp>
      <p:sp>
        <p:nvSpPr>
          <p:cNvPr id="75" name="Down Arrow Callout 94">
            <a:extLst>
              <a:ext uri="{FF2B5EF4-FFF2-40B4-BE49-F238E27FC236}">
                <a16:creationId xmlns:a16="http://schemas.microsoft.com/office/drawing/2014/main" id="{5049B10A-7148-42ED-AAFD-C25E2BD85F2E}"/>
              </a:ext>
            </a:extLst>
          </p:cNvPr>
          <p:cNvSpPr/>
          <p:nvPr/>
        </p:nvSpPr>
        <p:spPr>
          <a:xfrm>
            <a:off x="6765362" y="4301061"/>
            <a:ext cx="1380711" cy="375604"/>
          </a:xfrm>
          <a:prstGeom prst="downArrowCallout">
            <a:avLst/>
          </a:prstGeom>
          <a:solidFill>
            <a:srgbClr val="C00000"/>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fr-BE" sz="1600" kern="0" dirty="0">
                <a:solidFill>
                  <a:srgbClr val="FFFFFF"/>
                </a:solidFill>
                <a:latin typeface="Calibri" panose="020F0502020204030204" pitchFamily="34" charset="0"/>
                <a:ea typeface="MS PGothic" pitchFamily="34" charset="-128"/>
              </a:rPr>
              <a:t>Use 456 TPD</a:t>
            </a:r>
            <a:endParaRPr lang="en-US" sz="1600" kern="0" dirty="0" err="1">
              <a:solidFill>
                <a:srgbClr val="FFFFFF"/>
              </a:solidFill>
              <a:latin typeface="Calibri" panose="020F0502020204030204" pitchFamily="34" charset="0"/>
              <a:ea typeface="MS PGothic" pitchFamily="34" charset="-128"/>
            </a:endParaRPr>
          </a:p>
        </p:txBody>
      </p:sp>
      <p:sp>
        <p:nvSpPr>
          <p:cNvPr id="76" name="Down Arrow Callout 97">
            <a:extLst>
              <a:ext uri="{FF2B5EF4-FFF2-40B4-BE49-F238E27FC236}">
                <a16:creationId xmlns:a16="http://schemas.microsoft.com/office/drawing/2014/main" id="{AF487907-1351-451D-9D59-779100464330}"/>
              </a:ext>
            </a:extLst>
          </p:cNvPr>
          <p:cNvSpPr/>
          <p:nvPr/>
        </p:nvSpPr>
        <p:spPr>
          <a:xfrm>
            <a:off x="6906461" y="5580058"/>
            <a:ext cx="1088560" cy="375604"/>
          </a:xfrm>
          <a:prstGeom prst="downArrowCallout">
            <a:avLst/>
          </a:prstGeom>
          <a:solidFill>
            <a:srgbClr val="C00000"/>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fr-BE" sz="1600" kern="0" dirty="0">
                <a:solidFill>
                  <a:srgbClr val="FFFFFF"/>
                </a:solidFill>
                <a:latin typeface="Calibri" panose="020F0502020204030204" pitchFamily="34" charset="0"/>
                <a:ea typeface="MS PGothic" pitchFamily="34" charset="-128"/>
              </a:rPr>
              <a:t>Unit 1</a:t>
            </a:r>
            <a:endParaRPr lang="en-US" sz="1600" kern="0" dirty="0" err="1">
              <a:solidFill>
                <a:srgbClr val="FFFFFF"/>
              </a:solidFill>
              <a:latin typeface="Calibri" panose="020F0502020204030204" pitchFamily="34" charset="0"/>
              <a:ea typeface="MS PGothic" pitchFamily="34" charset="-128"/>
            </a:endParaRPr>
          </a:p>
        </p:txBody>
      </p:sp>
      <p:sp>
        <p:nvSpPr>
          <p:cNvPr id="77" name="Down Arrow Callout 98">
            <a:extLst>
              <a:ext uri="{FF2B5EF4-FFF2-40B4-BE49-F238E27FC236}">
                <a16:creationId xmlns:a16="http://schemas.microsoft.com/office/drawing/2014/main" id="{61732111-9501-4299-B545-DFBB21267CB6}"/>
              </a:ext>
            </a:extLst>
          </p:cNvPr>
          <p:cNvSpPr/>
          <p:nvPr/>
        </p:nvSpPr>
        <p:spPr>
          <a:xfrm>
            <a:off x="9015789" y="5580058"/>
            <a:ext cx="1088560" cy="375604"/>
          </a:xfrm>
          <a:prstGeom prst="downArrowCallout">
            <a:avLst/>
          </a:prstGeom>
          <a:solidFill>
            <a:srgbClr val="C00000"/>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fr-BE" sz="1600" kern="0" dirty="0">
                <a:solidFill>
                  <a:srgbClr val="FFFFFF"/>
                </a:solidFill>
                <a:latin typeface="Calibri" panose="020F0502020204030204" pitchFamily="34" charset="0"/>
                <a:ea typeface="MS PGothic" pitchFamily="34" charset="-128"/>
              </a:rPr>
              <a:t>Unit 2</a:t>
            </a:r>
            <a:endParaRPr lang="en-US" sz="1600" kern="0" dirty="0" err="1">
              <a:solidFill>
                <a:srgbClr val="FFFFFF"/>
              </a:solidFill>
              <a:latin typeface="Calibri" panose="020F0502020204030204" pitchFamily="34" charset="0"/>
              <a:ea typeface="MS PGothic" pitchFamily="34" charset="-128"/>
            </a:endParaRPr>
          </a:p>
        </p:txBody>
      </p:sp>
      <p:sp>
        <p:nvSpPr>
          <p:cNvPr id="78" name="Flowchart: Internal Storage 77">
            <a:extLst>
              <a:ext uri="{FF2B5EF4-FFF2-40B4-BE49-F238E27FC236}">
                <a16:creationId xmlns:a16="http://schemas.microsoft.com/office/drawing/2014/main" id="{0AB3FF4A-07B1-4DEF-93DD-1A633C2F1467}"/>
              </a:ext>
            </a:extLst>
          </p:cNvPr>
          <p:cNvSpPr/>
          <p:nvPr/>
        </p:nvSpPr>
        <p:spPr>
          <a:xfrm>
            <a:off x="1398435" y="4303487"/>
            <a:ext cx="179461" cy="204395"/>
          </a:xfrm>
          <a:prstGeom prst="flowChartInternalStorage">
            <a:avLst/>
          </a:prstGeom>
          <a:solidFill>
            <a:srgbClr val="FFFFFF">
              <a:lumMod val="95000"/>
            </a:srgbClr>
          </a:solidFill>
          <a:ln w="19050" cap="sq"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endParaRPr lang="en-US" sz="2400" kern="0" dirty="0">
              <a:solidFill>
                <a:srgbClr val="FFFFFF"/>
              </a:solidFill>
              <a:latin typeface="Arial"/>
              <a:ea typeface="MS PGothic" pitchFamily="34" charset="-128"/>
            </a:endParaRPr>
          </a:p>
        </p:txBody>
      </p:sp>
      <p:sp>
        <p:nvSpPr>
          <p:cNvPr id="79" name="TextBox 78">
            <a:extLst>
              <a:ext uri="{FF2B5EF4-FFF2-40B4-BE49-F238E27FC236}">
                <a16:creationId xmlns:a16="http://schemas.microsoft.com/office/drawing/2014/main" id="{87F728E4-081A-4E47-8A7B-55DEB9DA0979}"/>
              </a:ext>
            </a:extLst>
          </p:cNvPr>
          <p:cNvSpPr txBox="1"/>
          <p:nvPr/>
        </p:nvSpPr>
        <p:spPr>
          <a:xfrm>
            <a:off x="895054" y="4507882"/>
            <a:ext cx="1191032" cy="225767"/>
          </a:xfrm>
          <a:prstGeom prst="rect">
            <a:avLst/>
          </a:prstGeom>
          <a:noFill/>
        </p:spPr>
        <p:txBody>
          <a:bodyPr wrap="none" lIns="0" tIns="0" rIns="0" bIns="0" rtlCol="0">
            <a:spAutoFit/>
          </a:bodyPr>
          <a:lstStyle/>
          <a:p>
            <a:pPr defTabSz="1219170">
              <a:spcAft>
                <a:spcPts val="1200"/>
              </a:spcAft>
              <a:defRPr/>
            </a:pPr>
            <a:r>
              <a:rPr lang="en-US" sz="1467" kern="0" dirty="0">
                <a:solidFill>
                  <a:srgbClr val="000000"/>
                </a:solidFill>
                <a:latin typeface="Calibri" pitchFamily="34" charset="0"/>
                <a:ea typeface="MS PGothic" pitchFamily="34" charset="-128"/>
              </a:rPr>
              <a:t>Purchase Order</a:t>
            </a:r>
          </a:p>
        </p:txBody>
      </p:sp>
      <p:sp>
        <p:nvSpPr>
          <p:cNvPr id="80" name="Flowchart: Internal Storage 79">
            <a:extLst>
              <a:ext uri="{FF2B5EF4-FFF2-40B4-BE49-F238E27FC236}">
                <a16:creationId xmlns:a16="http://schemas.microsoft.com/office/drawing/2014/main" id="{B22D5BAE-BC8B-4A3D-8F15-5884DCE7EBC5}"/>
              </a:ext>
            </a:extLst>
          </p:cNvPr>
          <p:cNvSpPr/>
          <p:nvPr/>
        </p:nvSpPr>
        <p:spPr>
          <a:xfrm>
            <a:off x="1398435" y="5519719"/>
            <a:ext cx="179461" cy="204395"/>
          </a:xfrm>
          <a:prstGeom prst="flowChartInternalStorage">
            <a:avLst/>
          </a:prstGeom>
          <a:solidFill>
            <a:srgbClr val="FFFFFF">
              <a:lumMod val="95000"/>
            </a:srgbClr>
          </a:solidFill>
          <a:ln w="19050" cap="sq"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endParaRPr lang="en-US" sz="2400" kern="0" dirty="0">
              <a:solidFill>
                <a:srgbClr val="FFFFFF"/>
              </a:solidFill>
              <a:latin typeface="Arial"/>
              <a:ea typeface="MS PGothic" pitchFamily="34" charset="-128"/>
            </a:endParaRPr>
          </a:p>
        </p:txBody>
      </p:sp>
      <p:sp>
        <p:nvSpPr>
          <p:cNvPr id="81" name="TextBox 80">
            <a:extLst>
              <a:ext uri="{FF2B5EF4-FFF2-40B4-BE49-F238E27FC236}">
                <a16:creationId xmlns:a16="http://schemas.microsoft.com/office/drawing/2014/main" id="{90C307E4-90F1-492E-B571-75366E7BF8C4}"/>
              </a:ext>
            </a:extLst>
          </p:cNvPr>
          <p:cNvSpPr txBox="1"/>
          <p:nvPr/>
        </p:nvSpPr>
        <p:spPr>
          <a:xfrm>
            <a:off x="836277" y="5724114"/>
            <a:ext cx="1312860" cy="225767"/>
          </a:xfrm>
          <a:prstGeom prst="rect">
            <a:avLst/>
          </a:prstGeom>
          <a:noFill/>
        </p:spPr>
        <p:txBody>
          <a:bodyPr wrap="none" lIns="0" tIns="0" rIns="0" bIns="0" rtlCol="0">
            <a:spAutoFit/>
          </a:bodyPr>
          <a:lstStyle/>
          <a:p>
            <a:pPr defTabSz="1219170">
              <a:spcAft>
                <a:spcPts val="1200"/>
              </a:spcAft>
              <a:defRPr/>
            </a:pPr>
            <a:r>
              <a:rPr lang="en-US" sz="1467" kern="0" dirty="0">
                <a:solidFill>
                  <a:srgbClr val="000000"/>
                </a:solidFill>
                <a:latin typeface="Calibri" pitchFamily="34" charset="0"/>
                <a:ea typeface="MS PGothic" pitchFamily="34" charset="-128"/>
              </a:rPr>
              <a:t>Production order</a:t>
            </a:r>
          </a:p>
        </p:txBody>
      </p:sp>
      <p:sp>
        <p:nvSpPr>
          <p:cNvPr id="82" name="Down Arrow Callout 177">
            <a:extLst>
              <a:ext uri="{FF2B5EF4-FFF2-40B4-BE49-F238E27FC236}">
                <a16:creationId xmlns:a16="http://schemas.microsoft.com/office/drawing/2014/main" id="{B3213A73-7F23-4965-B0BC-A545AE583624}"/>
              </a:ext>
            </a:extLst>
          </p:cNvPr>
          <p:cNvSpPr/>
          <p:nvPr/>
        </p:nvSpPr>
        <p:spPr>
          <a:xfrm>
            <a:off x="6784808" y="4818301"/>
            <a:ext cx="1361488" cy="375604"/>
          </a:xfrm>
          <a:prstGeom prst="downArrowCallout">
            <a:avLst/>
          </a:prstGeom>
          <a:solidFill>
            <a:srgbClr val="C00000"/>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fr-BE" sz="1600" kern="0" dirty="0">
                <a:solidFill>
                  <a:srgbClr val="FFFFFF"/>
                </a:solidFill>
                <a:latin typeface="Calibri" panose="020F0502020204030204" pitchFamily="34" charset="0"/>
                <a:ea typeface="MS PGothic" pitchFamily="34" charset="-128"/>
              </a:rPr>
              <a:t>Use 456 TPD</a:t>
            </a:r>
            <a:endParaRPr lang="en-US" sz="1600" kern="0" dirty="0" err="1">
              <a:solidFill>
                <a:srgbClr val="FFFFFF"/>
              </a:solidFill>
              <a:latin typeface="Calibri" panose="020F0502020204030204" pitchFamily="34" charset="0"/>
              <a:ea typeface="MS PGothic" pitchFamily="34" charset="-128"/>
            </a:endParaRPr>
          </a:p>
        </p:txBody>
      </p:sp>
      <p:sp>
        <p:nvSpPr>
          <p:cNvPr id="95" name="Text Placeholder 1">
            <a:extLst>
              <a:ext uri="{FF2B5EF4-FFF2-40B4-BE49-F238E27FC236}">
                <a16:creationId xmlns:a16="http://schemas.microsoft.com/office/drawing/2014/main" id="{82953056-6C76-4150-837F-0BB9CC767051}"/>
              </a:ext>
            </a:extLst>
          </p:cNvPr>
          <p:cNvSpPr txBox="1">
            <a:spLocks/>
          </p:cNvSpPr>
          <p:nvPr/>
        </p:nvSpPr>
        <p:spPr>
          <a:xfrm>
            <a:off x="793267" y="93819"/>
            <a:ext cx="10604499" cy="511013"/>
          </a:xfrm>
          <a:prstGeom prst="rect">
            <a:avLst/>
          </a:prstGeom>
        </p:spPr>
        <p:txBody>
          <a:bodyPr lIns="0" tIns="0" rIns="0" bIns="0"/>
          <a:lstStyle>
            <a:lvl1pPr marL="0" indent="0" algn="l" defTabSz="914218" rtl="0" eaLnBrk="1" latinLnBrk="0" hangingPunct="1">
              <a:lnSpc>
                <a:spcPct val="100000"/>
              </a:lnSpc>
              <a:spcBef>
                <a:spcPts val="0"/>
              </a:spcBef>
              <a:buFont typeface="Arial" panose="020B0604020202020204" pitchFamily="34" charset="0"/>
              <a:buNone/>
              <a:defRPr sz="2900" b="0" kern="1200" cap="all" spc="67" baseline="0">
                <a:solidFill>
                  <a:schemeClr val="accent1"/>
                </a:solidFill>
                <a:latin typeface="+mn-lt"/>
                <a:ea typeface="Calibri" panose="020F0502020204030204" pitchFamily="34" charset="0"/>
                <a:cs typeface="Calibri" panose="020F0502020204030204" pitchFamily="34" charset="0"/>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r>
              <a:rPr lang="en-US" dirty="0"/>
              <a:t>All you need to know about the 3 key principles</a:t>
            </a:r>
          </a:p>
        </p:txBody>
      </p:sp>
      <p:pic>
        <p:nvPicPr>
          <p:cNvPr id="96" name="Picture 95">
            <a:extLst>
              <a:ext uri="{FF2B5EF4-FFF2-40B4-BE49-F238E27FC236}">
                <a16:creationId xmlns:a16="http://schemas.microsoft.com/office/drawing/2014/main" id="{AB29B0E9-E337-40CC-A125-6DE7F6BEAA79}"/>
              </a:ext>
            </a:extLst>
          </p:cNvPr>
          <p:cNvPicPr>
            <a:picLocks noChangeAspect="1"/>
          </p:cNvPicPr>
          <p:nvPr/>
        </p:nvPicPr>
        <p:blipFill>
          <a:blip r:embed="rId4"/>
          <a:stretch>
            <a:fillRect/>
          </a:stretch>
        </p:blipFill>
        <p:spPr>
          <a:xfrm flipH="1">
            <a:off x="1010503" y="6098548"/>
            <a:ext cx="692071" cy="522159"/>
          </a:xfrm>
          <a:prstGeom prst="rect">
            <a:avLst/>
          </a:prstGeom>
        </p:spPr>
      </p:pic>
      <p:sp>
        <p:nvSpPr>
          <p:cNvPr id="100" name="TextBox 99">
            <a:extLst>
              <a:ext uri="{FF2B5EF4-FFF2-40B4-BE49-F238E27FC236}">
                <a16:creationId xmlns:a16="http://schemas.microsoft.com/office/drawing/2014/main" id="{9578A497-FD3C-4708-ADB6-AD023BAEDC1C}"/>
              </a:ext>
            </a:extLst>
          </p:cNvPr>
          <p:cNvSpPr txBox="1"/>
          <p:nvPr/>
        </p:nvSpPr>
        <p:spPr bwMode="auto">
          <a:xfrm>
            <a:off x="10800418" y="-91085"/>
            <a:ext cx="1267335" cy="460551"/>
          </a:xfrm>
          <a:prstGeom prst="rect">
            <a:avLst/>
          </a:prstGeom>
          <a:noFill/>
          <a:ln w="9525">
            <a:noFill/>
            <a:prstDash val="sysDot"/>
            <a:miter lim="800000"/>
            <a:headEnd/>
            <a:tailEnd/>
          </a:ln>
        </p:spPr>
        <p:txBody>
          <a:bodyPr vert="horz" wrap="none" lIns="121920" tIns="192000" rIns="121920" bIns="60960" numCol="1" rtlCol="0" anchor="t" anchorCtr="0" compatLnSpc="1">
            <a:prstTxWarp prst="textNoShape">
              <a:avLst/>
            </a:prstTxWarp>
            <a:spAutoFit/>
          </a:bodyPr>
          <a:lstStyle/>
          <a:p>
            <a:pPr defTabSz="1219170" eaLnBrk="0" fontAlgn="base" hangingPunct="0">
              <a:spcBef>
                <a:spcPct val="20000"/>
              </a:spcBef>
              <a:spcAft>
                <a:spcPct val="0"/>
              </a:spcAft>
            </a:pPr>
            <a:r>
              <a:rPr lang="en-US" sz="1333" kern="0" dirty="0">
                <a:solidFill>
                  <a:srgbClr val="666666"/>
                </a:solidFill>
                <a:latin typeface="Arial"/>
                <a:ea typeface="MS PGothic" pitchFamily="34" charset="-128"/>
              </a:rPr>
              <a:t>rev = revision</a:t>
            </a:r>
          </a:p>
        </p:txBody>
      </p:sp>
      <p:sp>
        <p:nvSpPr>
          <p:cNvPr id="101" name="TextBox 100">
            <a:extLst>
              <a:ext uri="{FF2B5EF4-FFF2-40B4-BE49-F238E27FC236}">
                <a16:creationId xmlns:a16="http://schemas.microsoft.com/office/drawing/2014/main" id="{75EBD57E-A7A4-4D30-A710-FDF9BDE50A6A}"/>
              </a:ext>
            </a:extLst>
          </p:cNvPr>
          <p:cNvSpPr txBox="1"/>
          <p:nvPr/>
        </p:nvSpPr>
        <p:spPr>
          <a:xfrm rot="16200000">
            <a:off x="-1262054" y="1759535"/>
            <a:ext cx="2854712"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CC-BY-SA 4.0	                    	Rev </a:t>
            </a:r>
            <a:r>
              <a:rPr lang="en-US" sz="1000" spc="93" dirty="0">
                <a:solidFill>
                  <a:prstClr val="white">
                    <a:lumMod val="50000"/>
                  </a:prstClr>
                </a:solidFill>
                <a:latin typeface="Calibri" panose="020F0502020204030204"/>
              </a:rPr>
              <a:t>3</a:t>
            </a:r>
            <a:endPar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endParaRPr>
          </a:p>
        </p:txBody>
      </p:sp>
      <p:sp>
        <p:nvSpPr>
          <p:cNvPr id="102" name="Rectangle 101">
            <a:extLst>
              <a:ext uri="{FF2B5EF4-FFF2-40B4-BE49-F238E27FC236}">
                <a16:creationId xmlns:a16="http://schemas.microsoft.com/office/drawing/2014/main" id="{5CB2BEC7-616A-40E3-BCC1-BEB0B9812E08}"/>
              </a:ext>
            </a:extLst>
          </p:cNvPr>
          <p:cNvSpPr/>
          <p:nvPr/>
        </p:nvSpPr>
        <p:spPr>
          <a:xfrm rot="16200000">
            <a:off x="-1736299" y="4794612"/>
            <a:ext cx="3736920" cy="24622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srgbClr val="328CCD"/>
                </a:solidFill>
                <a:effectLst/>
                <a:uLnTx/>
                <a:uFillTx/>
                <a:latin typeface="Calibri" panose="020F0502020204030204"/>
                <a:ea typeface="+mn-ea"/>
                <a:cs typeface="+mn-cs"/>
              </a:rPr>
              <a:t>Configuration Management Game     mdux.net/cm-game</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3" name="TextBox 102">
            <a:extLst>
              <a:ext uri="{FF2B5EF4-FFF2-40B4-BE49-F238E27FC236}">
                <a16:creationId xmlns:a16="http://schemas.microsoft.com/office/drawing/2014/main" id="{53E92052-BC63-4830-8E78-B7DC2312E988}"/>
              </a:ext>
            </a:extLst>
          </p:cNvPr>
          <p:cNvSpPr txBox="1"/>
          <p:nvPr/>
        </p:nvSpPr>
        <p:spPr bwMode="auto">
          <a:xfrm>
            <a:off x="7910218" y="3804943"/>
            <a:ext cx="2694007" cy="286144"/>
          </a:xfrm>
          <a:prstGeom prst="rect">
            <a:avLst/>
          </a:prstGeom>
          <a:solidFill>
            <a:schemeClr val="bg1">
              <a:lumMod val="95000"/>
            </a:schemeClr>
          </a:solidFill>
          <a:ln w="19050">
            <a:noFill/>
            <a:prstDash val="solid"/>
            <a:miter lim="800000"/>
            <a:headEnd/>
            <a:tailEnd/>
          </a:ln>
        </p:spPr>
        <p:txBody>
          <a:bodyPr vert="horz" wrap="none" lIns="121920" tIns="192000" rIns="121920" bIns="60960" numCol="1" rtlCol="0" anchor="ctr" anchorCtr="0" compatLnSpc="1">
            <a:prstTxWarp prst="textNoShape">
              <a:avLst/>
            </a:prstTxWarp>
            <a:spAutoFit/>
          </a:bodyPr>
          <a:lstStyle/>
          <a:p>
            <a:pPr defTabSz="1219170" eaLnBrk="0" fontAlgn="base" hangingPunct="0">
              <a:lnSpc>
                <a:spcPts val="0"/>
              </a:lnSpc>
              <a:spcAft>
                <a:spcPct val="0"/>
              </a:spcAft>
            </a:pPr>
            <a:r>
              <a:rPr lang="en-US" sz="1050" kern="0" dirty="0">
                <a:solidFill>
                  <a:srgbClr val="666666"/>
                </a:solidFill>
                <a:latin typeface="Arial"/>
                <a:ea typeface="MS PGothic" pitchFamily="34" charset="-128"/>
              </a:rPr>
              <a:t>TPD = Technical Product Documentation</a:t>
            </a:r>
          </a:p>
        </p:txBody>
      </p:sp>
      <p:grpSp>
        <p:nvGrpSpPr>
          <p:cNvPr id="113" name="Group 112">
            <a:extLst>
              <a:ext uri="{FF2B5EF4-FFF2-40B4-BE49-F238E27FC236}">
                <a16:creationId xmlns:a16="http://schemas.microsoft.com/office/drawing/2014/main" id="{7BF5A7B3-19F9-40B5-B8DD-2800164619CC}"/>
              </a:ext>
            </a:extLst>
          </p:cNvPr>
          <p:cNvGrpSpPr/>
          <p:nvPr/>
        </p:nvGrpSpPr>
        <p:grpSpPr>
          <a:xfrm>
            <a:off x="3626268" y="2153714"/>
            <a:ext cx="3940627" cy="297629"/>
            <a:chOff x="3626268" y="2191814"/>
            <a:chExt cx="3940627" cy="297629"/>
          </a:xfrm>
        </p:grpSpPr>
        <p:grpSp>
          <p:nvGrpSpPr>
            <p:cNvPr id="55" name="Group 54">
              <a:extLst>
                <a:ext uri="{FF2B5EF4-FFF2-40B4-BE49-F238E27FC236}">
                  <a16:creationId xmlns:a16="http://schemas.microsoft.com/office/drawing/2014/main" id="{4E6A05FE-2D74-44C1-98A5-B04332E7D59F}"/>
                </a:ext>
              </a:extLst>
            </p:cNvPr>
            <p:cNvGrpSpPr/>
            <p:nvPr/>
          </p:nvGrpSpPr>
          <p:grpSpPr>
            <a:xfrm>
              <a:off x="3626268" y="2191814"/>
              <a:ext cx="3940627" cy="291841"/>
              <a:chOff x="2286129" y="2528475"/>
              <a:chExt cx="2955471" cy="228788"/>
            </a:xfrm>
          </p:grpSpPr>
          <p:sp>
            <p:nvSpPr>
              <p:cNvPr id="56" name="Rounded Rectangle 142">
                <a:extLst>
                  <a:ext uri="{FF2B5EF4-FFF2-40B4-BE49-F238E27FC236}">
                    <a16:creationId xmlns:a16="http://schemas.microsoft.com/office/drawing/2014/main" id="{E4410FF7-A32E-4025-AA87-0966EA1E730C}"/>
                  </a:ext>
                </a:extLst>
              </p:cNvPr>
              <p:cNvSpPr/>
              <p:nvPr/>
            </p:nvSpPr>
            <p:spPr>
              <a:xfrm>
                <a:off x="2286129" y="2552380"/>
                <a:ext cx="2876580" cy="188030"/>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rev 1</a:t>
                </a:r>
              </a:p>
            </p:txBody>
          </p:sp>
          <p:sp>
            <p:nvSpPr>
              <p:cNvPr id="57" name="Flowchart: Decision 56">
                <a:extLst>
                  <a:ext uri="{FF2B5EF4-FFF2-40B4-BE49-F238E27FC236}">
                    <a16:creationId xmlns:a16="http://schemas.microsoft.com/office/drawing/2014/main" id="{F8A38E03-D394-43DE-9CB8-89E35FEFEAE4}"/>
                  </a:ext>
                </a:extLst>
              </p:cNvPr>
              <p:cNvSpPr/>
              <p:nvPr/>
            </p:nvSpPr>
            <p:spPr>
              <a:xfrm>
                <a:off x="5082141" y="2528475"/>
                <a:ext cx="159459" cy="228788"/>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sp>
          <p:nvSpPr>
            <p:cNvPr id="104" name="Flowchart: Decision 103">
              <a:extLst>
                <a:ext uri="{FF2B5EF4-FFF2-40B4-BE49-F238E27FC236}">
                  <a16:creationId xmlns:a16="http://schemas.microsoft.com/office/drawing/2014/main" id="{AF67A34F-6AF6-453B-A39B-315EF78142F5}"/>
                </a:ext>
              </a:extLst>
            </p:cNvPr>
            <p:cNvSpPr/>
            <p:nvPr/>
          </p:nvSpPr>
          <p:spPr>
            <a:xfrm>
              <a:off x="4563717" y="2197602"/>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grpSp>
      <p:grpSp>
        <p:nvGrpSpPr>
          <p:cNvPr id="110" name="Group 109">
            <a:extLst>
              <a:ext uri="{FF2B5EF4-FFF2-40B4-BE49-F238E27FC236}">
                <a16:creationId xmlns:a16="http://schemas.microsoft.com/office/drawing/2014/main" id="{51691DF1-110E-4555-9C38-F7C4D8CD1BDD}"/>
              </a:ext>
            </a:extLst>
          </p:cNvPr>
          <p:cNvGrpSpPr/>
          <p:nvPr/>
        </p:nvGrpSpPr>
        <p:grpSpPr>
          <a:xfrm>
            <a:off x="9671213" y="28886"/>
            <a:ext cx="1069021" cy="608221"/>
            <a:chOff x="9671213" y="28886"/>
            <a:chExt cx="1069021" cy="608221"/>
          </a:xfrm>
        </p:grpSpPr>
        <p:sp>
          <p:nvSpPr>
            <p:cNvPr id="98" name="Flowchart: Decision 97">
              <a:extLst>
                <a:ext uri="{FF2B5EF4-FFF2-40B4-BE49-F238E27FC236}">
                  <a16:creationId xmlns:a16="http://schemas.microsoft.com/office/drawing/2014/main" id="{0B43B15D-6E23-4329-8390-87412F84105E}"/>
                </a:ext>
              </a:extLst>
            </p:cNvPr>
            <p:cNvSpPr/>
            <p:nvPr/>
          </p:nvSpPr>
          <p:spPr>
            <a:xfrm>
              <a:off x="9671213" y="345266"/>
              <a:ext cx="212612" cy="291841"/>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sp>
          <p:nvSpPr>
            <p:cNvPr id="99" name="TextBox 98">
              <a:extLst>
                <a:ext uri="{FF2B5EF4-FFF2-40B4-BE49-F238E27FC236}">
                  <a16:creationId xmlns:a16="http://schemas.microsoft.com/office/drawing/2014/main" id="{69BF50CE-1BC9-4391-8BFB-67059A059644}"/>
                </a:ext>
              </a:extLst>
            </p:cNvPr>
            <p:cNvSpPr txBox="1"/>
            <p:nvPr/>
          </p:nvSpPr>
          <p:spPr>
            <a:xfrm>
              <a:off x="9988425" y="53920"/>
              <a:ext cx="751809" cy="246221"/>
            </a:xfrm>
            <a:prstGeom prst="rect">
              <a:avLst/>
            </a:prstGeom>
            <a:noFill/>
          </p:spPr>
          <p:txBody>
            <a:bodyPr wrap="none" lIns="0" tIns="0" rIns="0" bIns="0" rtlCol="0">
              <a:spAutoFit/>
            </a:bodyPr>
            <a:lstStyle/>
            <a:p>
              <a:pPr defTabSz="1219170">
                <a:spcAft>
                  <a:spcPts val="1200"/>
                </a:spcAft>
                <a:defRPr/>
              </a:pPr>
              <a:r>
                <a:rPr lang="en-US" sz="1600" kern="0" dirty="0">
                  <a:solidFill>
                    <a:schemeClr val="accent2"/>
                  </a:solidFill>
                  <a:latin typeface="Calibri" pitchFamily="34" charset="0"/>
                  <a:ea typeface="MS PGothic" pitchFamily="34" charset="-128"/>
                </a:rPr>
                <a:t>Released</a:t>
              </a:r>
            </a:p>
          </p:txBody>
        </p:sp>
        <p:sp>
          <p:nvSpPr>
            <p:cNvPr id="106" name="Flowchart: Decision 105">
              <a:extLst>
                <a:ext uri="{FF2B5EF4-FFF2-40B4-BE49-F238E27FC236}">
                  <a16:creationId xmlns:a16="http://schemas.microsoft.com/office/drawing/2014/main" id="{2ABCA90C-614C-4C80-8A5C-7480E5C63372}"/>
                </a:ext>
              </a:extLst>
            </p:cNvPr>
            <p:cNvSpPr/>
            <p:nvPr/>
          </p:nvSpPr>
          <p:spPr>
            <a:xfrm>
              <a:off x="9671213" y="28886"/>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sp>
          <p:nvSpPr>
            <p:cNvPr id="107" name="TextBox 106">
              <a:extLst>
                <a:ext uri="{FF2B5EF4-FFF2-40B4-BE49-F238E27FC236}">
                  <a16:creationId xmlns:a16="http://schemas.microsoft.com/office/drawing/2014/main" id="{D4675B4E-FAF0-4606-BF7C-F6C2F8ED51C6}"/>
                </a:ext>
              </a:extLst>
            </p:cNvPr>
            <p:cNvSpPr txBox="1"/>
            <p:nvPr/>
          </p:nvSpPr>
          <p:spPr>
            <a:xfrm>
              <a:off x="9988425" y="368075"/>
              <a:ext cx="726161" cy="246221"/>
            </a:xfrm>
            <a:prstGeom prst="rect">
              <a:avLst/>
            </a:prstGeom>
            <a:noFill/>
          </p:spPr>
          <p:txBody>
            <a:bodyPr wrap="none" lIns="0" tIns="0" rIns="0" bIns="0" rtlCol="0">
              <a:spAutoFit/>
            </a:bodyPr>
            <a:lstStyle/>
            <a:p>
              <a:pPr defTabSz="1219170">
                <a:spcAft>
                  <a:spcPts val="1200"/>
                </a:spcAft>
                <a:defRPr/>
              </a:pPr>
              <a:r>
                <a:rPr lang="en-US" sz="1600" kern="0" dirty="0">
                  <a:solidFill>
                    <a:srgbClr val="34B233"/>
                  </a:solidFill>
                  <a:latin typeface="Calibri" pitchFamily="34" charset="0"/>
                  <a:ea typeface="MS PGothic" pitchFamily="34" charset="-128"/>
                </a:rPr>
                <a:t>Effective</a:t>
              </a:r>
            </a:p>
          </p:txBody>
        </p:sp>
      </p:grpSp>
      <p:grpSp>
        <p:nvGrpSpPr>
          <p:cNvPr id="130" name="Group 129">
            <a:extLst>
              <a:ext uri="{FF2B5EF4-FFF2-40B4-BE49-F238E27FC236}">
                <a16:creationId xmlns:a16="http://schemas.microsoft.com/office/drawing/2014/main" id="{D1281DDD-BB03-4756-9624-6205A07C227A}"/>
              </a:ext>
            </a:extLst>
          </p:cNvPr>
          <p:cNvGrpSpPr/>
          <p:nvPr/>
        </p:nvGrpSpPr>
        <p:grpSpPr>
          <a:xfrm>
            <a:off x="6047274" y="2490548"/>
            <a:ext cx="3622255" cy="298190"/>
            <a:chOff x="6047274" y="2490548"/>
            <a:chExt cx="3622255" cy="298190"/>
          </a:xfrm>
        </p:grpSpPr>
        <p:grpSp>
          <p:nvGrpSpPr>
            <p:cNvPr id="89" name="Group 88">
              <a:extLst>
                <a:ext uri="{FF2B5EF4-FFF2-40B4-BE49-F238E27FC236}">
                  <a16:creationId xmlns:a16="http://schemas.microsoft.com/office/drawing/2014/main" id="{CF18C6B7-9714-4DE4-96C1-9DD637AB37CA}"/>
                </a:ext>
              </a:extLst>
            </p:cNvPr>
            <p:cNvGrpSpPr/>
            <p:nvPr/>
          </p:nvGrpSpPr>
          <p:grpSpPr>
            <a:xfrm>
              <a:off x="6047274" y="2496897"/>
              <a:ext cx="3622255" cy="291841"/>
              <a:chOff x="950115" y="2528475"/>
              <a:chExt cx="2716692" cy="228788"/>
            </a:xfrm>
          </p:grpSpPr>
          <p:sp>
            <p:nvSpPr>
              <p:cNvPr id="90" name="Rounded Rectangle 173">
                <a:extLst>
                  <a:ext uri="{FF2B5EF4-FFF2-40B4-BE49-F238E27FC236}">
                    <a16:creationId xmlns:a16="http://schemas.microsoft.com/office/drawing/2014/main" id="{F83EF3A4-5459-4A6D-AFB0-56DB113A37E2}"/>
                  </a:ext>
                </a:extLst>
              </p:cNvPr>
              <p:cNvSpPr/>
              <p:nvPr/>
            </p:nvSpPr>
            <p:spPr>
              <a:xfrm>
                <a:off x="950115" y="2552380"/>
                <a:ext cx="2636962" cy="177104"/>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rev 2</a:t>
                </a:r>
              </a:p>
            </p:txBody>
          </p:sp>
          <p:sp>
            <p:nvSpPr>
              <p:cNvPr id="91" name="Flowchart: Decision 90">
                <a:extLst>
                  <a:ext uri="{FF2B5EF4-FFF2-40B4-BE49-F238E27FC236}">
                    <a16:creationId xmlns:a16="http://schemas.microsoft.com/office/drawing/2014/main" id="{B89CDCE2-3BC6-4B67-B1E3-6934443C3278}"/>
                  </a:ext>
                </a:extLst>
              </p:cNvPr>
              <p:cNvSpPr/>
              <p:nvPr/>
            </p:nvSpPr>
            <p:spPr>
              <a:xfrm>
                <a:off x="3507348" y="2528475"/>
                <a:ext cx="159459" cy="228788"/>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sp>
          <p:nvSpPr>
            <p:cNvPr id="111" name="Flowchart: Decision 110">
              <a:extLst>
                <a:ext uri="{FF2B5EF4-FFF2-40B4-BE49-F238E27FC236}">
                  <a16:creationId xmlns:a16="http://schemas.microsoft.com/office/drawing/2014/main" id="{C6E57406-F444-4737-AFB8-98BBA9B9486F}"/>
                </a:ext>
              </a:extLst>
            </p:cNvPr>
            <p:cNvSpPr/>
            <p:nvPr/>
          </p:nvSpPr>
          <p:spPr>
            <a:xfrm>
              <a:off x="6670122" y="2490548"/>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grpSp>
      <p:grpSp>
        <p:nvGrpSpPr>
          <p:cNvPr id="117" name="Group 116">
            <a:extLst>
              <a:ext uri="{FF2B5EF4-FFF2-40B4-BE49-F238E27FC236}">
                <a16:creationId xmlns:a16="http://schemas.microsoft.com/office/drawing/2014/main" id="{38478202-C0A9-417B-BF0D-A71532D57301}"/>
              </a:ext>
            </a:extLst>
          </p:cNvPr>
          <p:cNvGrpSpPr/>
          <p:nvPr/>
        </p:nvGrpSpPr>
        <p:grpSpPr>
          <a:xfrm>
            <a:off x="3644194" y="1528352"/>
            <a:ext cx="1140816" cy="516430"/>
            <a:chOff x="3644194" y="1528352"/>
            <a:chExt cx="1140816" cy="516430"/>
          </a:xfrm>
        </p:grpSpPr>
        <p:sp>
          <p:nvSpPr>
            <p:cNvPr id="53" name="Rounded Rectangle 140">
              <a:extLst>
                <a:ext uri="{FF2B5EF4-FFF2-40B4-BE49-F238E27FC236}">
                  <a16:creationId xmlns:a16="http://schemas.microsoft.com/office/drawing/2014/main" id="{852B7B7A-DFD7-486C-BE3C-E8A9C3B74834}"/>
                </a:ext>
              </a:extLst>
            </p:cNvPr>
            <p:cNvSpPr/>
            <p:nvPr/>
          </p:nvSpPr>
          <p:spPr>
            <a:xfrm>
              <a:off x="3644194" y="1670336"/>
              <a:ext cx="1030161" cy="230854"/>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rev 1</a:t>
              </a:r>
            </a:p>
          </p:txBody>
        </p:sp>
        <p:sp>
          <p:nvSpPr>
            <p:cNvPr id="114" name="Flowchart: Decision 113">
              <a:extLst>
                <a:ext uri="{FF2B5EF4-FFF2-40B4-BE49-F238E27FC236}">
                  <a16:creationId xmlns:a16="http://schemas.microsoft.com/office/drawing/2014/main" id="{BD717C54-C2AE-49E0-A759-C80032202770}"/>
                </a:ext>
              </a:extLst>
            </p:cNvPr>
            <p:cNvSpPr/>
            <p:nvPr/>
          </p:nvSpPr>
          <p:spPr>
            <a:xfrm>
              <a:off x="4572398" y="1528352"/>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sp>
          <p:nvSpPr>
            <p:cNvPr id="54" name="Flowchart: Decision 53">
              <a:extLst>
                <a:ext uri="{FF2B5EF4-FFF2-40B4-BE49-F238E27FC236}">
                  <a16:creationId xmlns:a16="http://schemas.microsoft.com/office/drawing/2014/main" id="{74FE6E3A-7D47-414F-8C1C-D409B6FB29C5}"/>
                </a:ext>
              </a:extLst>
            </p:cNvPr>
            <p:cNvSpPr/>
            <p:nvPr/>
          </p:nvSpPr>
          <p:spPr>
            <a:xfrm>
              <a:off x="4568194" y="1752941"/>
              <a:ext cx="212612" cy="291841"/>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grpSp>
        <p:nvGrpSpPr>
          <p:cNvPr id="116" name="Group 115">
            <a:extLst>
              <a:ext uri="{FF2B5EF4-FFF2-40B4-BE49-F238E27FC236}">
                <a16:creationId xmlns:a16="http://schemas.microsoft.com/office/drawing/2014/main" id="{CEB178C3-A649-4C69-BC62-29E2B26BF88D}"/>
              </a:ext>
            </a:extLst>
          </p:cNvPr>
          <p:cNvGrpSpPr/>
          <p:nvPr/>
        </p:nvGrpSpPr>
        <p:grpSpPr>
          <a:xfrm>
            <a:off x="1928304" y="785879"/>
            <a:ext cx="1829420" cy="510173"/>
            <a:chOff x="1928304" y="785879"/>
            <a:chExt cx="1829420" cy="510173"/>
          </a:xfrm>
        </p:grpSpPr>
        <p:sp>
          <p:nvSpPr>
            <p:cNvPr id="50" name="Rounded Rectangle 138">
              <a:extLst>
                <a:ext uri="{FF2B5EF4-FFF2-40B4-BE49-F238E27FC236}">
                  <a16:creationId xmlns:a16="http://schemas.microsoft.com/office/drawing/2014/main" id="{134264F1-66AE-495C-BA8E-08608B185CA9}"/>
                </a:ext>
              </a:extLst>
            </p:cNvPr>
            <p:cNvSpPr/>
            <p:nvPr/>
          </p:nvSpPr>
          <p:spPr>
            <a:xfrm>
              <a:off x="1928304" y="926749"/>
              <a:ext cx="1723113" cy="230855"/>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rev 1</a:t>
              </a:r>
            </a:p>
          </p:txBody>
        </p:sp>
        <p:sp>
          <p:nvSpPr>
            <p:cNvPr id="115" name="Flowchart: Decision 114">
              <a:extLst>
                <a:ext uri="{FF2B5EF4-FFF2-40B4-BE49-F238E27FC236}">
                  <a16:creationId xmlns:a16="http://schemas.microsoft.com/office/drawing/2014/main" id="{D133715F-A4FA-426E-A625-17D77C660C08}"/>
                </a:ext>
              </a:extLst>
            </p:cNvPr>
            <p:cNvSpPr/>
            <p:nvPr/>
          </p:nvSpPr>
          <p:spPr>
            <a:xfrm>
              <a:off x="3544023" y="785879"/>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sp>
          <p:nvSpPr>
            <p:cNvPr id="51" name="Flowchart: Decision 50">
              <a:extLst>
                <a:ext uri="{FF2B5EF4-FFF2-40B4-BE49-F238E27FC236}">
                  <a16:creationId xmlns:a16="http://schemas.microsoft.com/office/drawing/2014/main" id="{3323F2A0-647C-4265-9A85-8E9B0315F4D5}"/>
                </a:ext>
              </a:extLst>
            </p:cNvPr>
            <p:cNvSpPr/>
            <p:nvPr/>
          </p:nvSpPr>
          <p:spPr>
            <a:xfrm>
              <a:off x="3545112" y="1004210"/>
              <a:ext cx="212612" cy="291842"/>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grpSp>
        <p:nvGrpSpPr>
          <p:cNvPr id="119" name="Group 118">
            <a:extLst>
              <a:ext uri="{FF2B5EF4-FFF2-40B4-BE49-F238E27FC236}">
                <a16:creationId xmlns:a16="http://schemas.microsoft.com/office/drawing/2014/main" id="{137B66E9-6C55-4E42-9824-70D2E6042037}"/>
              </a:ext>
            </a:extLst>
          </p:cNvPr>
          <p:cNvGrpSpPr/>
          <p:nvPr/>
        </p:nvGrpSpPr>
        <p:grpSpPr>
          <a:xfrm>
            <a:off x="5538332" y="1528352"/>
            <a:ext cx="1348272" cy="504941"/>
            <a:chOff x="5538332" y="1528352"/>
            <a:chExt cx="1348272" cy="504941"/>
          </a:xfrm>
        </p:grpSpPr>
        <p:sp>
          <p:nvSpPr>
            <p:cNvPr id="87" name="Rounded Rectangle 166">
              <a:extLst>
                <a:ext uri="{FF2B5EF4-FFF2-40B4-BE49-F238E27FC236}">
                  <a16:creationId xmlns:a16="http://schemas.microsoft.com/office/drawing/2014/main" id="{6C9FA676-63FC-4AC6-AE3C-13482AC3098F}"/>
                </a:ext>
              </a:extLst>
            </p:cNvPr>
            <p:cNvSpPr/>
            <p:nvPr/>
          </p:nvSpPr>
          <p:spPr>
            <a:xfrm>
              <a:off x="5538332" y="1670341"/>
              <a:ext cx="1238641" cy="230855"/>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rev 2</a:t>
              </a:r>
            </a:p>
          </p:txBody>
        </p:sp>
        <p:sp>
          <p:nvSpPr>
            <p:cNvPr id="118" name="Flowchart: Decision 117">
              <a:extLst>
                <a:ext uri="{FF2B5EF4-FFF2-40B4-BE49-F238E27FC236}">
                  <a16:creationId xmlns:a16="http://schemas.microsoft.com/office/drawing/2014/main" id="{9387DCA0-5F7F-4868-9A67-3C59C05AC067}"/>
                </a:ext>
              </a:extLst>
            </p:cNvPr>
            <p:cNvSpPr/>
            <p:nvPr/>
          </p:nvSpPr>
          <p:spPr>
            <a:xfrm>
              <a:off x="6673992" y="1528352"/>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sp>
          <p:nvSpPr>
            <p:cNvPr id="88" name="Flowchart: Decision 87">
              <a:extLst>
                <a:ext uri="{FF2B5EF4-FFF2-40B4-BE49-F238E27FC236}">
                  <a16:creationId xmlns:a16="http://schemas.microsoft.com/office/drawing/2014/main" id="{61A7C637-E330-46D5-ABA9-C9F16FE17587}"/>
                </a:ext>
              </a:extLst>
            </p:cNvPr>
            <p:cNvSpPr/>
            <p:nvPr/>
          </p:nvSpPr>
          <p:spPr>
            <a:xfrm>
              <a:off x="6670668" y="1741452"/>
              <a:ext cx="212612" cy="291841"/>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grpSp>
        <p:nvGrpSpPr>
          <p:cNvPr id="121" name="Group 120">
            <a:extLst>
              <a:ext uri="{FF2B5EF4-FFF2-40B4-BE49-F238E27FC236}">
                <a16:creationId xmlns:a16="http://schemas.microsoft.com/office/drawing/2014/main" id="{90E69AF4-C248-4F22-9E30-4180AB63844C}"/>
              </a:ext>
            </a:extLst>
          </p:cNvPr>
          <p:cNvGrpSpPr/>
          <p:nvPr/>
        </p:nvGrpSpPr>
        <p:grpSpPr>
          <a:xfrm>
            <a:off x="4851820" y="785879"/>
            <a:ext cx="791541" cy="510164"/>
            <a:chOff x="4851820" y="785879"/>
            <a:chExt cx="791541" cy="510164"/>
          </a:xfrm>
        </p:grpSpPr>
        <p:sp>
          <p:nvSpPr>
            <p:cNvPr id="84" name="Rounded Rectangle 164">
              <a:extLst>
                <a:ext uri="{FF2B5EF4-FFF2-40B4-BE49-F238E27FC236}">
                  <a16:creationId xmlns:a16="http://schemas.microsoft.com/office/drawing/2014/main" id="{8563C7FE-B2D4-4148-A429-DE28A59E969F}"/>
                </a:ext>
              </a:extLst>
            </p:cNvPr>
            <p:cNvSpPr/>
            <p:nvPr/>
          </p:nvSpPr>
          <p:spPr>
            <a:xfrm>
              <a:off x="4851820" y="926745"/>
              <a:ext cx="686512" cy="230854"/>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rev 2</a:t>
              </a:r>
            </a:p>
          </p:txBody>
        </p:sp>
        <p:sp>
          <p:nvSpPr>
            <p:cNvPr id="120" name="Flowchart: Decision 119">
              <a:extLst>
                <a:ext uri="{FF2B5EF4-FFF2-40B4-BE49-F238E27FC236}">
                  <a16:creationId xmlns:a16="http://schemas.microsoft.com/office/drawing/2014/main" id="{F225191E-EAFF-4DCF-A696-36BEE5BE5A52}"/>
                </a:ext>
              </a:extLst>
            </p:cNvPr>
            <p:cNvSpPr/>
            <p:nvPr/>
          </p:nvSpPr>
          <p:spPr>
            <a:xfrm>
              <a:off x="5429554" y="785879"/>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sp>
          <p:nvSpPr>
            <p:cNvPr id="85" name="Flowchart: Decision 84">
              <a:extLst>
                <a:ext uri="{FF2B5EF4-FFF2-40B4-BE49-F238E27FC236}">
                  <a16:creationId xmlns:a16="http://schemas.microsoft.com/office/drawing/2014/main" id="{D1D4E8B5-FD70-462B-ABBF-A213323B1684}"/>
                </a:ext>
              </a:extLst>
            </p:cNvPr>
            <p:cNvSpPr/>
            <p:nvPr/>
          </p:nvSpPr>
          <p:spPr>
            <a:xfrm>
              <a:off x="5430749" y="1004202"/>
              <a:ext cx="212612" cy="291841"/>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grpSp>
        <p:nvGrpSpPr>
          <p:cNvPr id="123" name="Group 122">
            <a:extLst>
              <a:ext uri="{FF2B5EF4-FFF2-40B4-BE49-F238E27FC236}">
                <a16:creationId xmlns:a16="http://schemas.microsoft.com/office/drawing/2014/main" id="{5B123F5C-C6EE-405B-8AA5-4E10E8BCB9B1}"/>
              </a:ext>
            </a:extLst>
          </p:cNvPr>
          <p:cNvGrpSpPr/>
          <p:nvPr/>
        </p:nvGrpSpPr>
        <p:grpSpPr>
          <a:xfrm>
            <a:off x="4666563" y="2888979"/>
            <a:ext cx="2896257" cy="293514"/>
            <a:chOff x="4666563" y="3069961"/>
            <a:chExt cx="2896257" cy="293514"/>
          </a:xfrm>
        </p:grpSpPr>
        <p:sp>
          <p:nvSpPr>
            <p:cNvPr id="59" name="Rounded Rectangle 146">
              <a:extLst>
                <a:ext uri="{FF2B5EF4-FFF2-40B4-BE49-F238E27FC236}">
                  <a16:creationId xmlns:a16="http://schemas.microsoft.com/office/drawing/2014/main" id="{B3FFDA74-F5D8-44FD-ADF5-732F4C8A5590}"/>
                </a:ext>
              </a:extLst>
            </p:cNvPr>
            <p:cNvSpPr/>
            <p:nvPr/>
          </p:nvSpPr>
          <p:spPr>
            <a:xfrm>
              <a:off x="4666563" y="3097137"/>
              <a:ext cx="2796156" cy="230855"/>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rev 1</a:t>
              </a:r>
            </a:p>
          </p:txBody>
        </p:sp>
        <p:sp>
          <p:nvSpPr>
            <p:cNvPr id="122" name="Flowchart: Decision 121">
              <a:extLst>
                <a:ext uri="{FF2B5EF4-FFF2-40B4-BE49-F238E27FC236}">
                  <a16:creationId xmlns:a16="http://schemas.microsoft.com/office/drawing/2014/main" id="{DC504BC5-56E6-4D77-A4E0-09A73F29ED86}"/>
                </a:ext>
              </a:extLst>
            </p:cNvPr>
            <p:cNvSpPr/>
            <p:nvPr/>
          </p:nvSpPr>
          <p:spPr>
            <a:xfrm>
              <a:off x="7132252" y="3071634"/>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sp>
          <p:nvSpPr>
            <p:cNvPr id="60" name="Flowchart: Decision 59">
              <a:extLst>
                <a:ext uri="{FF2B5EF4-FFF2-40B4-BE49-F238E27FC236}">
                  <a16:creationId xmlns:a16="http://schemas.microsoft.com/office/drawing/2014/main" id="{7CD380C5-52B5-4025-AD56-8BAB50E142C8}"/>
                </a:ext>
              </a:extLst>
            </p:cNvPr>
            <p:cNvSpPr/>
            <p:nvPr/>
          </p:nvSpPr>
          <p:spPr>
            <a:xfrm>
              <a:off x="7350208" y="3069961"/>
              <a:ext cx="212612" cy="291841"/>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grpSp>
        <p:nvGrpSpPr>
          <p:cNvPr id="125" name="Group 124">
            <a:extLst>
              <a:ext uri="{FF2B5EF4-FFF2-40B4-BE49-F238E27FC236}">
                <a16:creationId xmlns:a16="http://schemas.microsoft.com/office/drawing/2014/main" id="{E1065D29-3E14-4D55-9628-FD11A9F73607}"/>
              </a:ext>
            </a:extLst>
          </p:cNvPr>
          <p:cNvGrpSpPr/>
          <p:nvPr/>
        </p:nvGrpSpPr>
        <p:grpSpPr>
          <a:xfrm>
            <a:off x="6773738" y="3234760"/>
            <a:ext cx="2897904" cy="292015"/>
            <a:chOff x="6773738" y="3074413"/>
            <a:chExt cx="2897904" cy="292015"/>
          </a:xfrm>
        </p:grpSpPr>
        <p:sp>
          <p:nvSpPr>
            <p:cNvPr id="93" name="Rounded Rectangle 171">
              <a:extLst>
                <a:ext uri="{FF2B5EF4-FFF2-40B4-BE49-F238E27FC236}">
                  <a16:creationId xmlns:a16="http://schemas.microsoft.com/office/drawing/2014/main" id="{89AAC8BB-0C26-43DC-AFF2-9BB4EAA14D41}"/>
                </a:ext>
              </a:extLst>
            </p:cNvPr>
            <p:cNvSpPr/>
            <p:nvPr/>
          </p:nvSpPr>
          <p:spPr>
            <a:xfrm>
              <a:off x="6773738" y="3103487"/>
              <a:ext cx="2791599" cy="230855"/>
            </a:xfrm>
            <a:prstGeom prst="roundRect">
              <a:avLst/>
            </a:prstGeom>
            <a:solidFill>
              <a:srgbClr val="8E8E8E">
                <a:lumMod val="50000"/>
              </a:srgbClr>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FFFFFF"/>
                  </a:solidFill>
                  <a:latin typeface="Calibri" panose="020F0502020204030204" pitchFamily="34" charset="0"/>
                  <a:ea typeface="MS PGothic" pitchFamily="34" charset="-128"/>
                </a:rPr>
                <a:t>rev 2</a:t>
              </a:r>
            </a:p>
          </p:txBody>
        </p:sp>
        <p:sp>
          <p:nvSpPr>
            <p:cNvPr id="124" name="Flowchart: Decision 123">
              <a:extLst>
                <a:ext uri="{FF2B5EF4-FFF2-40B4-BE49-F238E27FC236}">
                  <a16:creationId xmlns:a16="http://schemas.microsoft.com/office/drawing/2014/main" id="{EB28B575-6973-4F49-B5AD-FD01BC993CE2}"/>
                </a:ext>
              </a:extLst>
            </p:cNvPr>
            <p:cNvSpPr/>
            <p:nvPr/>
          </p:nvSpPr>
          <p:spPr>
            <a:xfrm>
              <a:off x="9250988" y="3074413"/>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sp>
          <p:nvSpPr>
            <p:cNvPr id="94" name="Flowchart: Decision 93">
              <a:extLst>
                <a:ext uri="{FF2B5EF4-FFF2-40B4-BE49-F238E27FC236}">
                  <a16:creationId xmlns:a16="http://schemas.microsoft.com/office/drawing/2014/main" id="{AE221CF7-9F36-4674-AD44-3880A2F08628}"/>
                </a:ext>
              </a:extLst>
            </p:cNvPr>
            <p:cNvSpPr/>
            <p:nvPr/>
          </p:nvSpPr>
          <p:spPr>
            <a:xfrm>
              <a:off x="9459030" y="3074587"/>
              <a:ext cx="212612" cy="291841"/>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grpSp>
        <p:nvGrpSpPr>
          <p:cNvPr id="127" name="Group 126">
            <a:extLst>
              <a:ext uri="{FF2B5EF4-FFF2-40B4-BE49-F238E27FC236}">
                <a16:creationId xmlns:a16="http://schemas.microsoft.com/office/drawing/2014/main" id="{0097463D-CF47-4488-B7CD-7B4132410200}"/>
              </a:ext>
            </a:extLst>
          </p:cNvPr>
          <p:cNvGrpSpPr/>
          <p:nvPr/>
        </p:nvGrpSpPr>
        <p:grpSpPr>
          <a:xfrm>
            <a:off x="3626268" y="3490274"/>
            <a:ext cx="1839318" cy="522478"/>
            <a:chOff x="3626268" y="3490274"/>
            <a:chExt cx="1839318" cy="522478"/>
          </a:xfrm>
        </p:grpSpPr>
        <p:sp>
          <p:nvSpPr>
            <p:cNvPr id="62" name="Rounded Rectangle 81">
              <a:extLst>
                <a:ext uri="{FF2B5EF4-FFF2-40B4-BE49-F238E27FC236}">
                  <a16:creationId xmlns:a16="http://schemas.microsoft.com/office/drawing/2014/main" id="{F8E8A8DD-03DA-41D3-BB9A-AF6DA384DA48}"/>
                </a:ext>
              </a:extLst>
            </p:cNvPr>
            <p:cNvSpPr/>
            <p:nvPr/>
          </p:nvSpPr>
          <p:spPr>
            <a:xfrm>
              <a:off x="3626268" y="3637103"/>
              <a:ext cx="1739167" cy="230853"/>
            </a:xfrm>
            <a:prstGeom prst="roundRect">
              <a:avLst/>
            </a:prstGeom>
            <a:noFill/>
            <a:ln w="19050" cap="sq" cmpd="sng" algn="ctr">
              <a:solidFill>
                <a:srgbClr val="8E8E8E">
                  <a:lumMod val="50000"/>
                </a:srgb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8E8E8E">
                      <a:lumMod val="50000"/>
                    </a:srgbClr>
                  </a:solidFill>
                  <a:latin typeface="Calibri" panose="020F0502020204030204" pitchFamily="34" charset="0"/>
                  <a:ea typeface="MS PGothic" pitchFamily="34" charset="-128"/>
                </a:rPr>
                <a:t>TPD - 123</a:t>
              </a:r>
            </a:p>
          </p:txBody>
        </p:sp>
        <p:sp>
          <p:nvSpPr>
            <p:cNvPr id="126" name="Flowchart: Decision 125">
              <a:extLst>
                <a:ext uri="{FF2B5EF4-FFF2-40B4-BE49-F238E27FC236}">
                  <a16:creationId xmlns:a16="http://schemas.microsoft.com/office/drawing/2014/main" id="{C5D2E74F-2B5D-475A-8C00-585E61B22B66}"/>
                </a:ext>
              </a:extLst>
            </p:cNvPr>
            <p:cNvSpPr/>
            <p:nvPr/>
          </p:nvSpPr>
          <p:spPr>
            <a:xfrm>
              <a:off x="5251446" y="3490274"/>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sp>
          <p:nvSpPr>
            <p:cNvPr id="63" name="Flowchart: Decision 62">
              <a:extLst>
                <a:ext uri="{FF2B5EF4-FFF2-40B4-BE49-F238E27FC236}">
                  <a16:creationId xmlns:a16="http://schemas.microsoft.com/office/drawing/2014/main" id="{F0E83B81-CD8E-446C-8467-184A11287E58}"/>
                </a:ext>
              </a:extLst>
            </p:cNvPr>
            <p:cNvSpPr/>
            <p:nvPr/>
          </p:nvSpPr>
          <p:spPr>
            <a:xfrm>
              <a:off x="5252974" y="3720913"/>
              <a:ext cx="212612" cy="291839"/>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grpSp>
        <p:nvGrpSpPr>
          <p:cNvPr id="129" name="Group 128">
            <a:extLst>
              <a:ext uri="{FF2B5EF4-FFF2-40B4-BE49-F238E27FC236}">
                <a16:creationId xmlns:a16="http://schemas.microsoft.com/office/drawing/2014/main" id="{810441F4-930E-40A5-84D7-0F8D756422FF}"/>
              </a:ext>
            </a:extLst>
          </p:cNvPr>
          <p:cNvGrpSpPr/>
          <p:nvPr/>
        </p:nvGrpSpPr>
        <p:grpSpPr>
          <a:xfrm>
            <a:off x="5517271" y="3741870"/>
            <a:ext cx="2045383" cy="516475"/>
            <a:chOff x="5517271" y="3827595"/>
            <a:chExt cx="2045383" cy="516475"/>
          </a:xfrm>
        </p:grpSpPr>
        <p:sp>
          <p:nvSpPr>
            <p:cNvPr id="65" name="Rounded Rectangle 83">
              <a:extLst>
                <a:ext uri="{FF2B5EF4-FFF2-40B4-BE49-F238E27FC236}">
                  <a16:creationId xmlns:a16="http://schemas.microsoft.com/office/drawing/2014/main" id="{F8EFD0A1-BE5D-4E90-B85E-B5EC18BA0D16}"/>
                </a:ext>
              </a:extLst>
            </p:cNvPr>
            <p:cNvSpPr/>
            <p:nvPr/>
          </p:nvSpPr>
          <p:spPr>
            <a:xfrm>
              <a:off x="5517271" y="3970802"/>
              <a:ext cx="1948287" cy="230855"/>
            </a:xfrm>
            <a:prstGeom prst="roundRect">
              <a:avLst/>
            </a:prstGeom>
            <a:noFill/>
            <a:ln w="19050" cap="sq" cmpd="sng" algn="ctr">
              <a:solidFill>
                <a:srgbClr val="8E8E8E">
                  <a:lumMod val="50000"/>
                </a:srgb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600" kern="0" dirty="0">
                  <a:solidFill>
                    <a:srgbClr val="8E8E8E">
                      <a:lumMod val="50000"/>
                    </a:srgbClr>
                  </a:solidFill>
                  <a:latin typeface="Calibri" panose="020F0502020204030204" pitchFamily="34" charset="0"/>
                  <a:ea typeface="MS PGothic" pitchFamily="34" charset="-128"/>
                </a:rPr>
                <a:t>TPD - 456</a:t>
              </a:r>
            </a:p>
          </p:txBody>
        </p:sp>
        <p:sp>
          <p:nvSpPr>
            <p:cNvPr id="128" name="Flowchart: Decision 127">
              <a:extLst>
                <a:ext uri="{FF2B5EF4-FFF2-40B4-BE49-F238E27FC236}">
                  <a16:creationId xmlns:a16="http://schemas.microsoft.com/office/drawing/2014/main" id="{D9677E06-B41B-439B-ABE8-6C38BE7FD297}"/>
                </a:ext>
              </a:extLst>
            </p:cNvPr>
            <p:cNvSpPr/>
            <p:nvPr/>
          </p:nvSpPr>
          <p:spPr>
            <a:xfrm>
              <a:off x="7348306" y="3827595"/>
              <a:ext cx="212612" cy="291841"/>
            </a:xfrm>
            <a:prstGeom prst="flowChartDecision">
              <a:avLst/>
            </a:prstGeom>
            <a:solidFill>
              <a:schemeClr val="accent2"/>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R</a:t>
              </a:r>
            </a:p>
          </p:txBody>
        </p:sp>
        <p:sp>
          <p:nvSpPr>
            <p:cNvPr id="66" name="Flowchart: Decision 65">
              <a:extLst>
                <a:ext uri="{FF2B5EF4-FFF2-40B4-BE49-F238E27FC236}">
                  <a16:creationId xmlns:a16="http://schemas.microsoft.com/office/drawing/2014/main" id="{13ED88C6-017F-4751-A24C-9414E6949018}"/>
                </a:ext>
              </a:extLst>
            </p:cNvPr>
            <p:cNvSpPr/>
            <p:nvPr/>
          </p:nvSpPr>
          <p:spPr>
            <a:xfrm>
              <a:off x="7350042" y="4052229"/>
              <a:ext cx="212612" cy="291841"/>
            </a:xfrm>
            <a:prstGeom prst="flowChartDecision">
              <a:avLst/>
            </a:prstGeom>
            <a:solidFill>
              <a:srgbClr val="34B233"/>
            </a:solidFill>
            <a:ln w="19050" cap="sq"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a:defRPr/>
              </a:pPr>
              <a:r>
                <a:rPr lang="en-US" sz="1467" b="1" kern="0" dirty="0">
                  <a:solidFill>
                    <a:srgbClr val="FFFFFF"/>
                  </a:solidFill>
                  <a:latin typeface="Calibri" panose="020F0502020204030204" pitchFamily="34" charset="0"/>
                  <a:ea typeface="MS PGothic" pitchFamily="34" charset="-128"/>
                </a:rPr>
                <a:t>E</a:t>
              </a:r>
            </a:p>
          </p:txBody>
        </p:sp>
      </p:grpSp>
    </p:spTree>
    <p:extLst>
      <p:ext uri="{BB962C8B-B14F-4D97-AF65-F5344CB8AC3E}">
        <p14:creationId xmlns:p14="http://schemas.microsoft.com/office/powerpoint/2010/main" val="951119798"/>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500"/>
                                        <p:tgtEl>
                                          <p:spTgt spid="113"/>
                                        </p:tgtEl>
                                      </p:cBhvr>
                                    </p:animEffect>
                                  </p:childTnLst>
                                </p:cTn>
                              </p:par>
                              <p:par>
                                <p:cTn id="8" presetID="10" presetClass="entr" presetSubtype="0" fill="hold" nodeType="withEffect">
                                  <p:stCondLst>
                                    <p:cond delay="0"/>
                                  </p:stCondLst>
                                  <p:childTnLst>
                                    <p:set>
                                      <p:cBhvr>
                                        <p:cTn id="9" dur="1" fill="hold">
                                          <p:stCondLst>
                                            <p:cond delay="0"/>
                                          </p:stCondLst>
                                        </p:cTn>
                                        <p:tgtEl>
                                          <p:spTgt spid="116"/>
                                        </p:tgtEl>
                                        <p:attrNameLst>
                                          <p:attrName>style.visibility</p:attrName>
                                        </p:attrNameLst>
                                      </p:cBhvr>
                                      <p:to>
                                        <p:strVal val="visible"/>
                                      </p:to>
                                    </p:set>
                                    <p:animEffect transition="in" filter="fade">
                                      <p:cBhvr>
                                        <p:cTn id="10" dur="500"/>
                                        <p:tgtEl>
                                          <p:spTgt spid="116"/>
                                        </p:tgtEl>
                                      </p:cBhvr>
                                    </p:animEffect>
                                  </p:childTnLst>
                                </p:cTn>
                              </p:par>
                              <p:par>
                                <p:cTn id="11" presetID="10" presetClass="entr" presetSubtype="0" fill="hold" nodeType="with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fade">
                                      <p:cBhvr>
                                        <p:cTn id="13" dur="500"/>
                                        <p:tgtEl>
                                          <p:spTgt spid="117"/>
                                        </p:tgtEl>
                                      </p:cBhvr>
                                    </p:animEffect>
                                  </p:childTnLst>
                                </p:cTn>
                              </p:par>
                              <p:par>
                                <p:cTn id="14" presetID="10" presetClass="entr" presetSubtype="0" fill="hold" nodeType="withEffect">
                                  <p:stCondLst>
                                    <p:cond delay="0"/>
                                  </p:stCondLst>
                                  <p:childTnLst>
                                    <p:set>
                                      <p:cBhvr>
                                        <p:cTn id="15" dur="1" fill="hold">
                                          <p:stCondLst>
                                            <p:cond delay="0"/>
                                          </p:stCondLst>
                                        </p:cTn>
                                        <p:tgtEl>
                                          <p:spTgt spid="123"/>
                                        </p:tgtEl>
                                        <p:attrNameLst>
                                          <p:attrName>style.visibility</p:attrName>
                                        </p:attrNameLst>
                                      </p:cBhvr>
                                      <p:to>
                                        <p:strVal val="visible"/>
                                      </p:to>
                                    </p:set>
                                    <p:animEffect transition="in" filter="fade">
                                      <p:cBhvr>
                                        <p:cTn id="16" dur="500"/>
                                        <p:tgtEl>
                                          <p:spTgt spid="123"/>
                                        </p:tgtEl>
                                      </p:cBhvr>
                                    </p:animEffect>
                                  </p:childTnLst>
                                </p:cTn>
                              </p:par>
                              <p:par>
                                <p:cTn id="17" presetID="10" presetClass="entr" presetSubtype="0" fill="hold" nodeType="withEffect">
                                  <p:stCondLst>
                                    <p:cond delay="0"/>
                                  </p:stCondLst>
                                  <p:childTnLst>
                                    <p:set>
                                      <p:cBhvr>
                                        <p:cTn id="18" dur="1" fill="hold">
                                          <p:stCondLst>
                                            <p:cond delay="0"/>
                                          </p:stCondLst>
                                        </p:cTn>
                                        <p:tgtEl>
                                          <p:spTgt spid="127"/>
                                        </p:tgtEl>
                                        <p:attrNameLst>
                                          <p:attrName>style.visibility</p:attrName>
                                        </p:attrNameLst>
                                      </p:cBhvr>
                                      <p:to>
                                        <p:strVal val="visible"/>
                                      </p:to>
                                    </p:set>
                                    <p:animEffect transition="in" filter="fade">
                                      <p:cBhvr>
                                        <p:cTn id="19" dur="500"/>
                                        <p:tgtEl>
                                          <p:spTgt spid="1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6"/>
                                        </p:tgtEl>
                                        <p:attrNameLst>
                                          <p:attrName>style.visibility</p:attrName>
                                        </p:attrNameLst>
                                      </p:cBhvr>
                                      <p:to>
                                        <p:strVal val="visible"/>
                                      </p:to>
                                    </p:set>
                                    <p:animEffect transition="in" filter="fade">
                                      <p:cBhvr>
                                        <p:cTn id="31" dur="500"/>
                                        <p:tgtEl>
                                          <p:spTgt spid="7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3"/>
                                        </p:tgtEl>
                                        <p:attrNameLst>
                                          <p:attrName>style.visibility</p:attrName>
                                        </p:attrNameLst>
                                      </p:cBhvr>
                                      <p:to>
                                        <p:strVal val="visible"/>
                                      </p:to>
                                    </p:set>
                                    <p:animEffect transition="in" filter="fade">
                                      <p:cBhvr>
                                        <p:cTn id="40" dur="500"/>
                                        <p:tgtEl>
                                          <p:spTgt spid="10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fade">
                                      <p:cBhvr>
                                        <p:cTn id="45" dur="500"/>
                                        <p:tgtEl>
                                          <p:spTgt spid="4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500"/>
                                        <p:tgtEl>
                                          <p:spTgt spid="7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fade">
                                      <p:cBhvr>
                                        <p:cTn id="51" dur="500"/>
                                        <p:tgtEl>
                                          <p:spTgt spid="8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fade">
                                      <p:cBhvr>
                                        <p:cTn id="57" dur="500"/>
                                        <p:tgtEl>
                                          <p:spTgt spid="7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500"/>
                                        <p:tgtEl>
                                          <p:spTgt spid="7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fade">
                                      <p:cBhvr>
                                        <p:cTn id="63" dur="500"/>
                                        <p:tgtEl>
                                          <p:spTgt spid="69"/>
                                        </p:tgtEl>
                                      </p:cBhvr>
                                    </p:animEffect>
                                  </p:childTnLst>
                                </p:cTn>
                              </p:par>
                              <p:par>
                                <p:cTn id="64" presetID="10" presetClass="entr" presetSubtype="0" fill="hold" nodeType="withEffect">
                                  <p:stCondLst>
                                    <p:cond delay="0"/>
                                  </p:stCondLst>
                                  <p:childTnLst>
                                    <p:set>
                                      <p:cBhvr>
                                        <p:cTn id="65" dur="1" fill="hold">
                                          <p:stCondLst>
                                            <p:cond delay="0"/>
                                          </p:stCondLst>
                                        </p:cTn>
                                        <p:tgtEl>
                                          <p:spTgt spid="119"/>
                                        </p:tgtEl>
                                        <p:attrNameLst>
                                          <p:attrName>style.visibility</p:attrName>
                                        </p:attrNameLst>
                                      </p:cBhvr>
                                      <p:to>
                                        <p:strVal val="visible"/>
                                      </p:to>
                                    </p:set>
                                    <p:animEffect transition="in" filter="fade">
                                      <p:cBhvr>
                                        <p:cTn id="66" dur="500"/>
                                        <p:tgtEl>
                                          <p:spTgt spid="119"/>
                                        </p:tgtEl>
                                      </p:cBhvr>
                                    </p:animEffect>
                                  </p:childTnLst>
                                </p:cTn>
                              </p:par>
                              <p:par>
                                <p:cTn id="67" presetID="10" presetClass="entr" presetSubtype="0" fill="hold" nodeType="withEffect">
                                  <p:stCondLst>
                                    <p:cond delay="0"/>
                                  </p:stCondLst>
                                  <p:childTnLst>
                                    <p:set>
                                      <p:cBhvr>
                                        <p:cTn id="68" dur="1" fill="hold">
                                          <p:stCondLst>
                                            <p:cond delay="0"/>
                                          </p:stCondLst>
                                        </p:cTn>
                                        <p:tgtEl>
                                          <p:spTgt spid="121"/>
                                        </p:tgtEl>
                                        <p:attrNameLst>
                                          <p:attrName>style.visibility</p:attrName>
                                        </p:attrNameLst>
                                      </p:cBhvr>
                                      <p:to>
                                        <p:strVal val="visible"/>
                                      </p:to>
                                    </p:set>
                                    <p:animEffect transition="in" filter="fade">
                                      <p:cBhvr>
                                        <p:cTn id="69" dur="500"/>
                                        <p:tgtEl>
                                          <p:spTgt spid="121"/>
                                        </p:tgtEl>
                                      </p:cBhvr>
                                    </p:animEffect>
                                  </p:childTnLst>
                                </p:cTn>
                              </p:par>
                              <p:par>
                                <p:cTn id="70" presetID="10" presetClass="entr" presetSubtype="0" fill="hold" nodeType="withEffect">
                                  <p:stCondLst>
                                    <p:cond delay="0"/>
                                  </p:stCondLst>
                                  <p:childTnLst>
                                    <p:set>
                                      <p:cBhvr>
                                        <p:cTn id="71" dur="1" fill="hold">
                                          <p:stCondLst>
                                            <p:cond delay="0"/>
                                          </p:stCondLst>
                                        </p:cTn>
                                        <p:tgtEl>
                                          <p:spTgt spid="125"/>
                                        </p:tgtEl>
                                        <p:attrNameLst>
                                          <p:attrName>style.visibility</p:attrName>
                                        </p:attrNameLst>
                                      </p:cBhvr>
                                      <p:to>
                                        <p:strVal val="visible"/>
                                      </p:to>
                                    </p:set>
                                    <p:animEffect transition="in" filter="fade">
                                      <p:cBhvr>
                                        <p:cTn id="72" dur="500"/>
                                        <p:tgtEl>
                                          <p:spTgt spid="125"/>
                                        </p:tgtEl>
                                      </p:cBhvr>
                                    </p:animEffect>
                                  </p:childTnLst>
                                </p:cTn>
                              </p:par>
                              <p:par>
                                <p:cTn id="73" presetID="10" presetClass="entr" presetSubtype="0" fill="hold" nodeType="withEffect">
                                  <p:stCondLst>
                                    <p:cond delay="0"/>
                                  </p:stCondLst>
                                  <p:childTnLst>
                                    <p:set>
                                      <p:cBhvr>
                                        <p:cTn id="74" dur="1" fill="hold">
                                          <p:stCondLst>
                                            <p:cond delay="0"/>
                                          </p:stCondLst>
                                        </p:cTn>
                                        <p:tgtEl>
                                          <p:spTgt spid="129"/>
                                        </p:tgtEl>
                                        <p:attrNameLst>
                                          <p:attrName>style.visibility</p:attrName>
                                        </p:attrNameLst>
                                      </p:cBhvr>
                                      <p:to>
                                        <p:strVal val="visible"/>
                                      </p:to>
                                    </p:set>
                                    <p:animEffect transition="in" filter="fade">
                                      <p:cBhvr>
                                        <p:cTn id="75" dur="500"/>
                                        <p:tgtEl>
                                          <p:spTgt spid="129"/>
                                        </p:tgtEl>
                                      </p:cBhvr>
                                    </p:animEffect>
                                  </p:childTnLst>
                                </p:cTn>
                              </p:par>
                              <p:par>
                                <p:cTn id="76" presetID="10" presetClass="entr" presetSubtype="0" fill="hold" nodeType="withEffect">
                                  <p:stCondLst>
                                    <p:cond delay="0"/>
                                  </p:stCondLst>
                                  <p:childTnLst>
                                    <p:set>
                                      <p:cBhvr>
                                        <p:cTn id="77" dur="1" fill="hold">
                                          <p:stCondLst>
                                            <p:cond delay="0"/>
                                          </p:stCondLst>
                                        </p:cTn>
                                        <p:tgtEl>
                                          <p:spTgt spid="130"/>
                                        </p:tgtEl>
                                        <p:attrNameLst>
                                          <p:attrName>style.visibility</p:attrName>
                                        </p:attrNameLst>
                                      </p:cBhvr>
                                      <p:to>
                                        <p:strVal val="visible"/>
                                      </p:to>
                                    </p:set>
                                    <p:animEffect transition="in" filter="fade">
                                      <p:cBhvr>
                                        <p:cTn id="78"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45" grpId="0" animBg="1"/>
      <p:bldP spid="67" grpId="0" animBg="1"/>
      <p:bldP spid="68" grpId="0" animBg="1"/>
      <p:bldP spid="69" grpId="0" animBg="1"/>
      <p:bldP spid="70" grpId="0" animBg="1"/>
      <p:bldP spid="71" grpId="0" animBg="1"/>
      <p:bldP spid="73" grpId="0" animBg="1"/>
      <p:bldP spid="75" grpId="0" animBg="1"/>
      <p:bldP spid="76" grpId="0" animBg="1"/>
      <p:bldP spid="77" grpId="0" animBg="1"/>
      <p:bldP spid="82" grpId="0" animBg="1"/>
      <p:bldP spid="10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35" name="Rectangle 34"/>
          <p:cNvSpPr/>
          <p:nvPr/>
        </p:nvSpPr>
        <p:spPr>
          <a:xfrm>
            <a:off x="9144017" y="1175728"/>
            <a:ext cx="1338008" cy="5261326"/>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Suppliers</a:t>
            </a:r>
          </a:p>
        </p:txBody>
      </p:sp>
      <p:sp>
        <p:nvSpPr>
          <p:cNvPr id="34" name="Rectangle 33"/>
          <p:cNvSpPr/>
          <p:nvPr/>
        </p:nvSpPr>
        <p:spPr>
          <a:xfrm>
            <a:off x="5678886" y="1175729"/>
            <a:ext cx="3465130" cy="5260416"/>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Operations</a:t>
            </a:r>
          </a:p>
        </p:txBody>
      </p:sp>
      <p:sp>
        <p:nvSpPr>
          <p:cNvPr id="33" name="Rectangle 32"/>
          <p:cNvSpPr/>
          <p:nvPr/>
        </p:nvSpPr>
        <p:spPr>
          <a:xfrm>
            <a:off x="1761488" y="1175729"/>
            <a:ext cx="3914508" cy="5260416"/>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Engineering</a:t>
            </a:r>
          </a:p>
        </p:txBody>
      </p:sp>
      <p:sp>
        <p:nvSpPr>
          <p:cNvPr id="29" name="Rectangle 28"/>
          <p:cNvSpPr/>
          <p:nvPr/>
        </p:nvSpPr>
        <p:spPr>
          <a:xfrm>
            <a:off x="127486" y="1175731"/>
            <a:ext cx="1637212" cy="5262072"/>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Customer</a:t>
            </a:r>
          </a:p>
        </p:txBody>
      </p:sp>
      <p:sp>
        <p:nvSpPr>
          <p:cNvPr id="3" name="Text Placeholder 2">
            <a:extLst>
              <a:ext uri="{FF2B5EF4-FFF2-40B4-BE49-F238E27FC236}">
                <a16:creationId xmlns:a16="http://schemas.microsoft.com/office/drawing/2014/main" id="{364E940A-C470-4855-91FC-A34173639568}"/>
              </a:ext>
            </a:extLst>
          </p:cNvPr>
          <p:cNvSpPr>
            <a:spLocks noGrp="1"/>
          </p:cNvSpPr>
          <p:nvPr>
            <p:ph type="body" sz="quarter" idx="10"/>
          </p:nvPr>
        </p:nvSpPr>
        <p:spPr/>
        <p:txBody>
          <a:bodyPr/>
          <a:lstStyle/>
          <a:p>
            <a:r>
              <a:rPr lang="en-US" dirty="0"/>
              <a:t>Instructions</a:t>
            </a:r>
          </a:p>
        </p:txBody>
      </p:sp>
      <p:sp>
        <p:nvSpPr>
          <p:cNvPr id="13" name="Flowchart: Document 12"/>
          <p:cNvSpPr/>
          <p:nvPr/>
        </p:nvSpPr>
        <p:spPr>
          <a:xfrm>
            <a:off x="4671980" y="2229666"/>
            <a:ext cx="913593" cy="543812"/>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ASSY WI</a:t>
            </a:r>
          </a:p>
        </p:txBody>
      </p:sp>
      <p:sp>
        <p:nvSpPr>
          <p:cNvPr id="8" name="Rounded Rectangle 7"/>
          <p:cNvSpPr/>
          <p:nvPr/>
        </p:nvSpPr>
        <p:spPr>
          <a:xfrm>
            <a:off x="2034655" y="1510571"/>
            <a:ext cx="1619795" cy="513755"/>
          </a:xfrm>
          <a:prstGeom prst="roundRect">
            <a:avLst/>
          </a:prstGeom>
          <a:solidFill>
            <a:srgbClr val="267DBA"/>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Develop </a:t>
            </a:r>
          </a:p>
          <a:p>
            <a:pPr algn="ctr" defTabSz="609585" fontAlgn="base">
              <a:spcBef>
                <a:spcPct val="0"/>
              </a:spcBef>
              <a:spcAft>
                <a:spcPct val="0"/>
              </a:spcAft>
              <a:defRPr/>
            </a:pPr>
            <a:r>
              <a:rPr lang="en-US" sz="1600" dirty="0">
                <a:solidFill>
                  <a:schemeClr val="bg1"/>
                </a:solidFill>
                <a:latin typeface="Calibri" panose="020F0502020204030204" pitchFamily="34" charset="0"/>
              </a:rPr>
              <a:t>Pickup Truck</a:t>
            </a:r>
          </a:p>
        </p:txBody>
      </p:sp>
      <p:sp>
        <p:nvSpPr>
          <p:cNvPr id="12" name="Flowchart: Document 11"/>
          <p:cNvSpPr/>
          <p:nvPr/>
        </p:nvSpPr>
        <p:spPr>
          <a:xfrm>
            <a:off x="3654061" y="2229666"/>
            <a:ext cx="913204" cy="535645"/>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ASSY BOM</a:t>
            </a:r>
          </a:p>
        </p:txBody>
      </p:sp>
      <p:cxnSp>
        <p:nvCxnSpPr>
          <p:cNvPr id="14" name="Straight Arrow Connector 13"/>
          <p:cNvCxnSpPr>
            <a:cxnSpLocks/>
            <a:stCxn id="6" idx="3"/>
            <a:endCxn id="8" idx="1"/>
          </p:cNvCxnSpPr>
          <p:nvPr/>
        </p:nvCxnSpPr>
        <p:spPr>
          <a:xfrm>
            <a:off x="1535365" y="1767244"/>
            <a:ext cx="499290" cy="205"/>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cxnSpLocks/>
            <a:stCxn id="8" idx="3"/>
            <a:endCxn id="12" idx="0"/>
          </p:cNvCxnSpPr>
          <p:nvPr/>
        </p:nvCxnSpPr>
        <p:spPr>
          <a:xfrm>
            <a:off x="3654450" y="1767449"/>
            <a:ext cx="456213" cy="462217"/>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5"/>
          <p:cNvCxnSpPr>
            <a:cxnSpLocks/>
            <a:stCxn id="8" idx="3"/>
            <a:endCxn id="13" idx="0"/>
          </p:cNvCxnSpPr>
          <p:nvPr/>
        </p:nvCxnSpPr>
        <p:spPr>
          <a:xfrm>
            <a:off x="3654450" y="1767449"/>
            <a:ext cx="1474327" cy="462217"/>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Flowchart: Document 8"/>
          <p:cNvSpPr/>
          <p:nvPr/>
        </p:nvSpPr>
        <p:spPr>
          <a:xfrm>
            <a:off x="1845183" y="3423935"/>
            <a:ext cx="913203" cy="535646"/>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FASY BOM</a:t>
            </a:r>
          </a:p>
        </p:txBody>
      </p:sp>
      <p:sp>
        <p:nvSpPr>
          <p:cNvPr id="11" name="Flowchart: Document 10"/>
          <p:cNvSpPr/>
          <p:nvPr/>
        </p:nvSpPr>
        <p:spPr>
          <a:xfrm>
            <a:off x="2893135" y="3421035"/>
            <a:ext cx="913203" cy="539925"/>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FASY WI</a:t>
            </a:r>
          </a:p>
        </p:txBody>
      </p:sp>
      <p:cxnSp>
        <p:nvCxnSpPr>
          <p:cNvPr id="22" name="Straight Arrow Connector 15"/>
          <p:cNvCxnSpPr>
            <a:cxnSpLocks/>
            <a:stCxn id="8" idx="2"/>
            <a:endCxn id="9" idx="0"/>
          </p:cNvCxnSpPr>
          <p:nvPr/>
        </p:nvCxnSpPr>
        <p:spPr>
          <a:xfrm rot="5400000">
            <a:off x="1873365" y="2452747"/>
            <a:ext cx="1399609" cy="542768"/>
          </a:xfrm>
          <a:prstGeom prst="bentConnector3">
            <a:avLst>
              <a:gd name="adj1" fmla="val 50000"/>
            </a:avLst>
          </a:prstGeom>
          <a:solidFill>
            <a:srgbClr val="3AA7DD"/>
          </a:solidFill>
          <a:ln w="19050">
            <a:solidFill>
              <a:schemeClr val="accent3"/>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15"/>
          <p:cNvCxnSpPr>
            <a:cxnSpLocks/>
            <a:stCxn id="8" idx="2"/>
            <a:endCxn id="11" idx="0"/>
          </p:cNvCxnSpPr>
          <p:nvPr/>
        </p:nvCxnSpPr>
        <p:spPr>
          <a:xfrm rot="16200000" flipH="1">
            <a:off x="2398790" y="2470089"/>
            <a:ext cx="1396709" cy="505184"/>
          </a:xfrm>
          <a:prstGeom prst="bentConnector3">
            <a:avLst>
              <a:gd name="adj1" fmla="val 50000"/>
            </a:avLst>
          </a:prstGeom>
          <a:solidFill>
            <a:srgbClr val="3AA7DD"/>
          </a:solidFill>
          <a:ln w="19050">
            <a:solidFill>
              <a:schemeClr val="accent3"/>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Cube 31"/>
          <p:cNvSpPr/>
          <p:nvPr/>
        </p:nvSpPr>
        <p:spPr>
          <a:xfrm>
            <a:off x="9359064" y="4145907"/>
            <a:ext cx="823015" cy="420916"/>
          </a:xfrm>
          <a:prstGeom prst="cube">
            <a:avLst/>
          </a:prstGeom>
          <a:solidFill>
            <a:srgbClr val="FDDBA9"/>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accent3"/>
                </a:solidFill>
                <a:latin typeface="Calibri" panose="020F0502020204030204" pitchFamily="34" charset="0"/>
              </a:rPr>
              <a:t>ASSY</a:t>
            </a:r>
          </a:p>
        </p:txBody>
      </p:sp>
      <p:cxnSp>
        <p:nvCxnSpPr>
          <p:cNvPr id="38" name="Straight Arrow Connector 15"/>
          <p:cNvCxnSpPr>
            <a:cxnSpLocks/>
            <a:stCxn id="41" idx="2"/>
            <a:endCxn id="32" idx="0"/>
          </p:cNvCxnSpPr>
          <p:nvPr/>
        </p:nvCxnSpPr>
        <p:spPr>
          <a:xfrm>
            <a:off x="9822822" y="3896620"/>
            <a:ext cx="364" cy="249287"/>
          </a:xfrm>
          <a:prstGeom prst="straightConnector1">
            <a:avLst/>
          </a:prstGeom>
          <a:solidFill>
            <a:srgbClr val="99D6CB"/>
          </a:solidFill>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Flowchart: Document 29"/>
          <p:cNvSpPr/>
          <p:nvPr/>
        </p:nvSpPr>
        <p:spPr>
          <a:xfrm>
            <a:off x="6147896" y="3471224"/>
            <a:ext cx="812250" cy="539925"/>
          </a:xfrm>
          <a:prstGeom prst="flowChartDocument">
            <a:avLst/>
          </a:prstGeom>
          <a:solidFill>
            <a:srgbClr val="5ABAA7"/>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Purchase Order</a:t>
            </a:r>
          </a:p>
        </p:txBody>
      </p:sp>
      <p:sp>
        <p:nvSpPr>
          <p:cNvPr id="41" name="Rounded Rectangle 40"/>
          <p:cNvSpPr/>
          <p:nvPr/>
        </p:nvSpPr>
        <p:spPr>
          <a:xfrm>
            <a:off x="9267651" y="3585882"/>
            <a:ext cx="1110342" cy="310738"/>
          </a:xfrm>
          <a:prstGeom prst="roundRect">
            <a:avLst/>
          </a:prstGeom>
          <a:solidFill>
            <a:srgbClr val="F08D22"/>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Build ASSY</a:t>
            </a:r>
          </a:p>
        </p:txBody>
      </p:sp>
      <p:cxnSp>
        <p:nvCxnSpPr>
          <p:cNvPr id="45" name="Straight Arrow Connector 15"/>
          <p:cNvCxnSpPr>
            <a:cxnSpLocks/>
            <a:stCxn id="12" idx="2"/>
            <a:endCxn id="60" idx="1"/>
          </p:cNvCxnSpPr>
          <p:nvPr/>
        </p:nvCxnSpPr>
        <p:spPr>
          <a:xfrm rot="16200000" flipH="1">
            <a:off x="4880891" y="1959670"/>
            <a:ext cx="358516" cy="1898973"/>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15"/>
          <p:cNvCxnSpPr>
            <a:cxnSpLocks/>
            <a:stCxn id="13" idx="2"/>
            <a:endCxn id="60" idx="1"/>
          </p:cNvCxnSpPr>
          <p:nvPr/>
        </p:nvCxnSpPr>
        <p:spPr>
          <a:xfrm rot="16200000" flipH="1">
            <a:off x="5393762" y="2472540"/>
            <a:ext cx="350889" cy="880859"/>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15"/>
          <p:cNvCxnSpPr>
            <a:cxnSpLocks/>
            <a:stCxn id="30" idx="3"/>
            <a:endCxn id="41" idx="1"/>
          </p:cNvCxnSpPr>
          <p:nvPr/>
        </p:nvCxnSpPr>
        <p:spPr>
          <a:xfrm>
            <a:off x="6960146" y="3741187"/>
            <a:ext cx="2307505" cy="64"/>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Rounded Rectangle 59"/>
          <p:cNvSpPr/>
          <p:nvPr/>
        </p:nvSpPr>
        <p:spPr>
          <a:xfrm>
            <a:off x="6009636" y="2845665"/>
            <a:ext cx="1094377" cy="485500"/>
          </a:xfrm>
          <a:prstGeom prst="round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400" dirty="0">
                <a:solidFill>
                  <a:schemeClr val="bg1"/>
                </a:solidFill>
                <a:latin typeface="Calibri" panose="020F0502020204030204" pitchFamily="34" charset="0"/>
              </a:rPr>
              <a:t>Distribute Supplier TPD</a:t>
            </a:r>
          </a:p>
        </p:txBody>
      </p:sp>
      <p:cxnSp>
        <p:nvCxnSpPr>
          <p:cNvPr id="100" name="Straight Arrow Connector 15"/>
          <p:cNvCxnSpPr>
            <a:cxnSpLocks/>
            <a:stCxn id="60" idx="2"/>
            <a:endCxn id="30" idx="0"/>
          </p:cNvCxnSpPr>
          <p:nvPr/>
        </p:nvCxnSpPr>
        <p:spPr>
          <a:xfrm flipH="1">
            <a:off x="6554021" y="3331165"/>
            <a:ext cx="2803" cy="140059"/>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7" name="Flowchart: Document 106"/>
          <p:cNvSpPr/>
          <p:nvPr/>
        </p:nvSpPr>
        <p:spPr>
          <a:xfrm>
            <a:off x="7265044" y="2845665"/>
            <a:ext cx="812250" cy="539925"/>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bg1"/>
                </a:solidFill>
                <a:latin typeface="Calibri" panose="020F0502020204030204" pitchFamily="34" charset="0"/>
              </a:rPr>
              <a:t>ASSY BOM+WI</a:t>
            </a:r>
          </a:p>
        </p:txBody>
      </p:sp>
      <p:cxnSp>
        <p:nvCxnSpPr>
          <p:cNvPr id="108" name="Straight Arrow Connector 15"/>
          <p:cNvCxnSpPr>
            <a:cxnSpLocks/>
            <a:stCxn id="60" idx="3"/>
          </p:cNvCxnSpPr>
          <p:nvPr/>
        </p:nvCxnSpPr>
        <p:spPr>
          <a:xfrm>
            <a:off x="7104013" y="3088415"/>
            <a:ext cx="159556" cy="1209"/>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1" name="Straight Arrow Connector 15"/>
          <p:cNvCxnSpPr>
            <a:cxnSpLocks/>
            <a:stCxn id="107" idx="3"/>
            <a:endCxn id="41" idx="0"/>
          </p:cNvCxnSpPr>
          <p:nvPr/>
        </p:nvCxnSpPr>
        <p:spPr>
          <a:xfrm>
            <a:off x="8077294" y="3115628"/>
            <a:ext cx="1745528" cy="470254"/>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Flowchart: Document 5"/>
          <p:cNvSpPr/>
          <p:nvPr/>
        </p:nvSpPr>
        <p:spPr>
          <a:xfrm>
            <a:off x="350998" y="1490021"/>
            <a:ext cx="1184367" cy="554445"/>
          </a:xfrm>
          <a:prstGeom prst="flowChartDocument">
            <a:avLst/>
          </a:prstGeom>
          <a:solidFill>
            <a:schemeClr val="accent4"/>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Customer requirements</a:t>
            </a:r>
          </a:p>
        </p:txBody>
      </p:sp>
      <p:sp>
        <p:nvSpPr>
          <p:cNvPr id="96" name="Up Arrow Callout 95"/>
          <p:cNvSpPr/>
          <p:nvPr/>
        </p:nvSpPr>
        <p:spPr>
          <a:xfrm>
            <a:off x="525170" y="2093829"/>
            <a:ext cx="836023" cy="452845"/>
          </a:xfrm>
          <a:prstGeom prst="upArrowCallout">
            <a:avLst/>
          </a:prstGeom>
          <a:solidFill>
            <a:srgbClr val="C0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rgbClr val="FFFFFF"/>
                </a:solidFill>
                <a:latin typeface="Calibri" panose="020F0502020204030204" pitchFamily="34" charset="0"/>
              </a:rPr>
              <a:t>Week 0</a:t>
            </a:r>
          </a:p>
        </p:txBody>
      </p:sp>
      <p:cxnSp>
        <p:nvCxnSpPr>
          <p:cNvPr id="135" name="Straight Arrow Connector 15"/>
          <p:cNvCxnSpPr>
            <a:cxnSpLocks/>
            <a:stCxn id="93" idx="2"/>
            <a:endCxn id="51" idx="0"/>
          </p:cNvCxnSpPr>
          <p:nvPr/>
        </p:nvCxnSpPr>
        <p:spPr>
          <a:xfrm flipH="1">
            <a:off x="8423771" y="5646029"/>
            <a:ext cx="1076" cy="192044"/>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8" name="Flowchart: Document 137"/>
          <p:cNvSpPr/>
          <p:nvPr/>
        </p:nvSpPr>
        <p:spPr>
          <a:xfrm>
            <a:off x="350997" y="5825092"/>
            <a:ext cx="1184367" cy="554445"/>
          </a:xfrm>
          <a:prstGeom prst="flowChartDocument">
            <a:avLst/>
          </a:prstGeom>
          <a:solidFill>
            <a:schemeClr val="accent4"/>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bg1"/>
                </a:solidFill>
                <a:latin typeface="Calibri" panose="020F0502020204030204" pitchFamily="34" charset="0"/>
              </a:rPr>
              <a:t>Customer signoff</a:t>
            </a:r>
          </a:p>
        </p:txBody>
      </p:sp>
      <p:cxnSp>
        <p:nvCxnSpPr>
          <p:cNvPr id="139" name="Straight Arrow Connector 15"/>
          <p:cNvCxnSpPr>
            <a:cxnSpLocks/>
            <a:stCxn id="51" idx="2"/>
            <a:endCxn id="138" idx="3"/>
          </p:cNvCxnSpPr>
          <p:nvPr/>
        </p:nvCxnSpPr>
        <p:spPr>
          <a:xfrm flipH="1">
            <a:off x="1535364" y="6101146"/>
            <a:ext cx="6424285" cy="1169"/>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8" name="Down Arrow Callout 97"/>
          <p:cNvSpPr/>
          <p:nvPr/>
        </p:nvSpPr>
        <p:spPr>
          <a:xfrm>
            <a:off x="522556" y="5332245"/>
            <a:ext cx="841248" cy="451104"/>
          </a:xfrm>
          <a:prstGeom prst="downArrowCallout">
            <a:avLst/>
          </a:prstGeom>
          <a:solidFill>
            <a:srgbClr val="C0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rgbClr val="FFFFFF"/>
                </a:solidFill>
                <a:latin typeface="Calibri" panose="020F0502020204030204" pitchFamily="34" charset="0"/>
              </a:rPr>
              <a:t>Week 17</a:t>
            </a:r>
          </a:p>
        </p:txBody>
      </p:sp>
      <p:sp>
        <p:nvSpPr>
          <p:cNvPr id="31" name="Flowchart: Document 30"/>
          <p:cNvSpPr/>
          <p:nvPr/>
        </p:nvSpPr>
        <p:spPr>
          <a:xfrm>
            <a:off x="6041016" y="5222216"/>
            <a:ext cx="1031685" cy="539924"/>
          </a:xfrm>
          <a:prstGeom prst="flowChartDocument">
            <a:avLst/>
          </a:prstGeom>
          <a:solidFill>
            <a:srgbClr val="5ABAA7"/>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Production Order</a:t>
            </a:r>
          </a:p>
        </p:txBody>
      </p:sp>
      <p:sp>
        <p:nvSpPr>
          <p:cNvPr id="92" name="Rounded Rectangle 91"/>
          <p:cNvSpPr/>
          <p:nvPr/>
        </p:nvSpPr>
        <p:spPr>
          <a:xfrm>
            <a:off x="6009637" y="4593825"/>
            <a:ext cx="1094377" cy="431075"/>
          </a:xfrm>
          <a:prstGeom prst="round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400" dirty="0">
                <a:solidFill>
                  <a:schemeClr val="bg1"/>
                </a:solidFill>
                <a:latin typeface="Calibri" panose="020F0502020204030204" pitchFamily="34" charset="0"/>
              </a:rPr>
              <a:t>Distribute Factory TPD</a:t>
            </a:r>
          </a:p>
        </p:txBody>
      </p:sp>
      <p:sp>
        <p:nvSpPr>
          <p:cNvPr id="93" name="Rounded Rectangle 92"/>
          <p:cNvSpPr/>
          <p:nvPr/>
        </p:nvSpPr>
        <p:spPr>
          <a:xfrm>
            <a:off x="7869675" y="5338325"/>
            <a:ext cx="1110343" cy="307704"/>
          </a:xfrm>
          <a:prstGeom prst="round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400" dirty="0">
                <a:solidFill>
                  <a:schemeClr val="bg1"/>
                </a:solidFill>
                <a:latin typeface="Calibri" panose="020F0502020204030204" pitchFamily="34" charset="0"/>
              </a:rPr>
              <a:t>Build FASY</a:t>
            </a:r>
          </a:p>
        </p:txBody>
      </p:sp>
      <p:cxnSp>
        <p:nvCxnSpPr>
          <p:cNvPr id="94" name="Straight Arrow Connector 15"/>
          <p:cNvCxnSpPr>
            <a:cxnSpLocks/>
            <a:stCxn id="11" idx="2"/>
            <a:endCxn id="92" idx="0"/>
          </p:cNvCxnSpPr>
          <p:nvPr/>
        </p:nvCxnSpPr>
        <p:spPr>
          <a:xfrm rot="16200000" flipH="1">
            <a:off x="4619001" y="2656000"/>
            <a:ext cx="668560" cy="3207089"/>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15"/>
          <p:cNvCxnSpPr>
            <a:cxnSpLocks/>
            <a:stCxn id="9" idx="2"/>
            <a:endCxn id="92" idx="0"/>
          </p:cNvCxnSpPr>
          <p:nvPr/>
        </p:nvCxnSpPr>
        <p:spPr>
          <a:xfrm rot="16200000" flipH="1">
            <a:off x="4094477" y="2131476"/>
            <a:ext cx="669656" cy="4255041"/>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6" name="Flowchart: Document 115"/>
          <p:cNvSpPr/>
          <p:nvPr/>
        </p:nvSpPr>
        <p:spPr>
          <a:xfrm>
            <a:off x="7238923" y="4539401"/>
            <a:ext cx="812251" cy="539924"/>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bg1"/>
                </a:solidFill>
                <a:latin typeface="Calibri" panose="020F0502020204030204" pitchFamily="34" charset="0"/>
              </a:rPr>
              <a:t>FASY BOM+WI</a:t>
            </a:r>
          </a:p>
        </p:txBody>
      </p:sp>
      <p:cxnSp>
        <p:nvCxnSpPr>
          <p:cNvPr id="119" name="Straight Arrow Connector 15"/>
          <p:cNvCxnSpPr>
            <a:stCxn id="92" idx="3"/>
            <a:endCxn id="116" idx="1"/>
          </p:cNvCxnSpPr>
          <p:nvPr/>
        </p:nvCxnSpPr>
        <p:spPr>
          <a:xfrm>
            <a:off x="7104015" y="4809362"/>
            <a:ext cx="134908" cy="1"/>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2" name="Straight Arrow Connector 15"/>
          <p:cNvCxnSpPr>
            <a:stCxn id="92" idx="2"/>
            <a:endCxn id="31" idx="0"/>
          </p:cNvCxnSpPr>
          <p:nvPr/>
        </p:nvCxnSpPr>
        <p:spPr>
          <a:xfrm>
            <a:off x="6556827" y="5024900"/>
            <a:ext cx="32" cy="197316"/>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6" name="Straight Arrow Connector 15"/>
          <p:cNvCxnSpPr>
            <a:cxnSpLocks/>
            <a:stCxn id="116" idx="3"/>
            <a:endCxn id="93" idx="0"/>
          </p:cNvCxnSpPr>
          <p:nvPr/>
        </p:nvCxnSpPr>
        <p:spPr>
          <a:xfrm>
            <a:off x="8051174" y="4809363"/>
            <a:ext cx="373673" cy="528962"/>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0" name="Straight Arrow Connector 15"/>
          <p:cNvCxnSpPr>
            <a:cxnSpLocks/>
            <a:stCxn id="31" idx="3"/>
            <a:endCxn id="93" idx="1"/>
          </p:cNvCxnSpPr>
          <p:nvPr/>
        </p:nvCxnSpPr>
        <p:spPr>
          <a:xfrm flipV="1">
            <a:off x="7072701" y="5492177"/>
            <a:ext cx="796974" cy="1"/>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6" name="Straight Arrow Connector 15"/>
          <p:cNvCxnSpPr>
            <a:cxnSpLocks/>
            <a:stCxn id="32" idx="3"/>
            <a:endCxn id="93" idx="3"/>
          </p:cNvCxnSpPr>
          <p:nvPr/>
        </p:nvCxnSpPr>
        <p:spPr>
          <a:xfrm rot="5400000">
            <a:off x="8886311" y="4660531"/>
            <a:ext cx="925354" cy="737939"/>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2" name="Flowchart: Document 151"/>
          <p:cNvSpPr/>
          <p:nvPr/>
        </p:nvSpPr>
        <p:spPr>
          <a:xfrm>
            <a:off x="10681283" y="3349550"/>
            <a:ext cx="899424" cy="472663"/>
          </a:xfrm>
          <a:prstGeom prst="flowChartDocument">
            <a:avLst/>
          </a:prstGeom>
          <a:solidFill>
            <a:schemeClr val="bg1">
              <a:lumMod val="50000"/>
            </a:schemeClr>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Document</a:t>
            </a:r>
          </a:p>
        </p:txBody>
      </p:sp>
      <p:sp>
        <p:nvSpPr>
          <p:cNvPr id="153" name="Rounded Rectangle 152"/>
          <p:cNvSpPr/>
          <p:nvPr/>
        </p:nvSpPr>
        <p:spPr>
          <a:xfrm>
            <a:off x="10681283" y="4021263"/>
            <a:ext cx="899424" cy="307704"/>
          </a:xfrm>
          <a:prstGeom prst="roundRect">
            <a:avLst/>
          </a:prstGeom>
          <a:solidFill>
            <a:schemeClr val="bg1">
              <a:lumMod val="50000"/>
            </a:schemeClr>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Action</a:t>
            </a:r>
          </a:p>
        </p:txBody>
      </p:sp>
      <p:sp>
        <p:nvSpPr>
          <p:cNvPr id="154" name="Cube 153"/>
          <p:cNvSpPr/>
          <p:nvPr/>
        </p:nvSpPr>
        <p:spPr>
          <a:xfrm>
            <a:off x="10681283" y="4566823"/>
            <a:ext cx="899423" cy="420916"/>
          </a:xfrm>
          <a:prstGeom prst="cube">
            <a:avLst/>
          </a:prstGeom>
          <a:solidFill>
            <a:schemeClr val="bg1">
              <a:lumMod val="95000"/>
            </a:schemeClr>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lumMod val="50000"/>
                  </a:schemeClr>
                </a:solidFill>
                <a:latin typeface="Calibri" panose="020F0502020204030204" pitchFamily="34" charset="0"/>
              </a:rPr>
              <a:t>Physical</a:t>
            </a:r>
          </a:p>
        </p:txBody>
      </p:sp>
      <p:sp>
        <p:nvSpPr>
          <p:cNvPr id="82" name="Rectangle 81">
            <a:extLst>
              <a:ext uri="{FF2B5EF4-FFF2-40B4-BE49-F238E27FC236}">
                <a16:creationId xmlns:a16="http://schemas.microsoft.com/office/drawing/2014/main" id="{278C145A-8CBC-47D8-BBEE-A04FA54AA26D}"/>
              </a:ext>
            </a:extLst>
          </p:cNvPr>
          <p:cNvSpPr/>
          <p:nvPr/>
        </p:nvSpPr>
        <p:spPr>
          <a:xfrm>
            <a:off x="131515" y="1177521"/>
            <a:ext cx="1628504" cy="256620"/>
          </a:xfrm>
          <a:prstGeom prst="rect">
            <a:avLst/>
          </a:prstGeom>
          <a:solidFill>
            <a:schemeClr val="accent3">
              <a:lumMod val="20000"/>
              <a:lumOff val="80000"/>
            </a:schemeClr>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b="1" dirty="0">
                <a:solidFill>
                  <a:srgbClr val="FFFFFF">
                    <a:lumMod val="50000"/>
                  </a:srgbClr>
                </a:solidFill>
                <a:latin typeface="Calibri" panose="020F0502020204030204" pitchFamily="34" charset="0"/>
              </a:rPr>
              <a:t>Customer</a:t>
            </a:r>
          </a:p>
        </p:txBody>
      </p:sp>
      <p:sp>
        <p:nvSpPr>
          <p:cNvPr id="83" name="Rectangle 82">
            <a:extLst>
              <a:ext uri="{FF2B5EF4-FFF2-40B4-BE49-F238E27FC236}">
                <a16:creationId xmlns:a16="http://schemas.microsoft.com/office/drawing/2014/main" id="{484321BF-194A-45ED-84DC-6A7762BCBD93}"/>
              </a:ext>
            </a:extLst>
          </p:cNvPr>
          <p:cNvSpPr/>
          <p:nvPr/>
        </p:nvSpPr>
        <p:spPr>
          <a:xfrm>
            <a:off x="5688112" y="1179926"/>
            <a:ext cx="3455904" cy="256620"/>
          </a:xfrm>
          <a:prstGeom prst="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b="1" dirty="0">
                <a:solidFill>
                  <a:schemeClr val="bg1"/>
                </a:solidFill>
                <a:latin typeface="Calibri" panose="020F0502020204030204" pitchFamily="34" charset="0"/>
              </a:rPr>
              <a:t>Operations</a:t>
            </a:r>
            <a:r>
              <a:rPr lang="en-US" sz="1600" dirty="0">
                <a:solidFill>
                  <a:schemeClr val="bg1"/>
                </a:solidFill>
                <a:latin typeface="Calibri" panose="020F0502020204030204" pitchFamily="34" charset="0"/>
              </a:rPr>
              <a:t> </a:t>
            </a:r>
          </a:p>
        </p:txBody>
      </p:sp>
      <p:sp>
        <p:nvSpPr>
          <p:cNvPr id="84" name="Rectangle 83">
            <a:extLst>
              <a:ext uri="{FF2B5EF4-FFF2-40B4-BE49-F238E27FC236}">
                <a16:creationId xmlns:a16="http://schemas.microsoft.com/office/drawing/2014/main" id="{3CD414EB-392F-4119-BA1A-74A679506F1D}"/>
              </a:ext>
            </a:extLst>
          </p:cNvPr>
          <p:cNvSpPr/>
          <p:nvPr/>
        </p:nvSpPr>
        <p:spPr>
          <a:xfrm>
            <a:off x="1766513" y="1174927"/>
            <a:ext cx="3920954" cy="259109"/>
          </a:xfrm>
          <a:prstGeom prst="rect">
            <a:avLst/>
          </a:prstGeom>
          <a:solidFill>
            <a:srgbClr val="267DBA"/>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b="1" dirty="0">
                <a:solidFill>
                  <a:schemeClr val="bg1"/>
                </a:solidFill>
                <a:latin typeface="Calibri" panose="020F0502020204030204" pitchFamily="34" charset="0"/>
              </a:rPr>
              <a:t>Engineering</a:t>
            </a:r>
          </a:p>
        </p:txBody>
      </p:sp>
      <p:sp>
        <p:nvSpPr>
          <p:cNvPr id="85" name="Rectangle 84">
            <a:extLst>
              <a:ext uri="{FF2B5EF4-FFF2-40B4-BE49-F238E27FC236}">
                <a16:creationId xmlns:a16="http://schemas.microsoft.com/office/drawing/2014/main" id="{19EB1911-7BBC-4C5F-87CF-D40583AE9A9C}"/>
              </a:ext>
            </a:extLst>
          </p:cNvPr>
          <p:cNvSpPr/>
          <p:nvPr/>
        </p:nvSpPr>
        <p:spPr>
          <a:xfrm>
            <a:off x="9143371" y="1171523"/>
            <a:ext cx="1338653" cy="264601"/>
          </a:xfrm>
          <a:prstGeom prst="rect">
            <a:avLst/>
          </a:prstGeom>
          <a:solidFill>
            <a:srgbClr val="F08D22"/>
          </a:solidFill>
          <a:ln w="12700" cap="flat" cmpd="sng" algn="ctr">
            <a:noFill/>
            <a:prstDash val="solid"/>
            <a:miter lim="800000"/>
          </a:ln>
          <a:effectLst/>
        </p:spPr>
        <p:txBody>
          <a:bodyPr rtlCol="0" anchor="ctr"/>
          <a:lstStyle/>
          <a:p>
            <a:pPr marL="0" marR="0" lvl="0" indent="0" algn="ctr" defTabSz="457095"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Supplier</a:t>
            </a:r>
          </a:p>
        </p:txBody>
      </p:sp>
      <p:sp>
        <p:nvSpPr>
          <p:cNvPr id="51" name="Cube 50"/>
          <p:cNvSpPr/>
          <p:nvPr/>
        </p:nvSpPr>
        <p:spPr>
          <a:xfrm>
            <a:off x="7959649" y="5838073"/>
            <a:ext cx="823015" cy="420916"/>
          </a:xfrm>
          <a:prstGeom prst="cube">
            <a:avLst/>
          </a:prstGeom>
          <a:solidFill>
            <a:srgbClr val="99D6CB"/>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accent3"/>
                </a:solidFill>
                <a:latin typeface="Calibri" panose="020F0502020204030204" pitchFamily="34" charset="0"/>
              </a:rPr>
              <a:t>FASY</a:t>
            </a:r>
          </a:p>
        </p:txBody>
      </p:sp>
      <p:sp>
        <p:nvSpPr>
          <p:cNvPr id="123" name="TextBox 122">
            <a:extLst>
              <a:ext uri="{FF2B5EF4-FFF2-40B4-BE49-F238E27FC236}">
                <a16:creationId xmlns:a16="http://schemas.microsoft.com/office/drawing/2014/main" id="{8FC11934-0345-4574-9CCB-4B733258E1C9}"/>
              </a:ext>
            </a:extLst>
          </p:cNvPr>
          <p:cNvSpPr txBox="1"/>
          <p:nvPr/>
        </p:nvSpPr>
        <p:spPr>
          <a:xfrm>
            <a:off x="10482023" y="1376784"/>
            <a:ext cx="1647223" cy="1615827"/>
          </a:xfrm>
          <a:prstGeom prst="rect">
            <a:avLst/>
          </a:prstGeom>
          <a:noFill/>
        </p:spPr>
        <p:txBody>
          <a:bodyPr wrap="square" rtlCol="0">
            <a:spAutoFit/>
          </a:bodyPr>
          <a:lstStyle/>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Abbreviations:</a:t>
            </a: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ASSY = Assembly</a:t>
            </a:r>
          </a:p>
          <a:p>
            <a:pPr marL="0" marR="0" lvl="0" indent="0" defTabSz="457095" eaLnBrk="1" fontAlgn="auto" latinLnBrk="0" hangingPunct="1">
              <a:lnSpc>
                <a:spcPct val="100000"/>
              </a:lnSpc>
              <a:spcBef>
                <a:spcPts val="0"/>
              </a:spcBef>
              <a:spcAft>
                <a:spcPts val="0"/>
              </a:spcAft>
              <a:buClrTx/>
              <a:buSzTx/>
              <a:buFontTx/>
              <a:buNone/>
              <a:tabLst/>
              <a:defRPr/>
            </a:pPr>
            <a:r>
              <a:rPr lang="en-US" sz="1100" kern="0" dirty="0">
                <a:solidFill>
                  <a:srgbClr val="4B5050"/>
                </a:solidFill>
              </a:rPr>
              <a:t>FASY = Final Assembly</a:t>
            </a:r>
            <a:endParaRPr kumimoji="0" lang="en-US" sz="1100" b="0" i="0" u="none" strike="noStrike" kern="0" cap="none" spc="0" normalizeH="0" baseline="0" noProof="0" dirty="0">
              <a:ln>
                <a:noFill/>
              </a:ln>
              <a:solidFill>
                <a:srgbClr val="4B5050"/>
              </a:solidFill>
              <a:effectLst/>
              <a:uLnTx/>
              <a:uFillTx/>
            </a:endParaRP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WI  = Work Instructions</a:t>
            </a: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BOM = Bill of Material</a:t>
            </a:r>
          </a:p>
          <a:p>
            <a:pPr marL="344488" marR="0" lvl="0" indent="-344488" defTabSz="457095" eaLnBrk="1" fontAlgn="auto" latinLnBrk="0" hangingPunct="1">
              <a:lnSpc>
                <a:spcPct val="100000"/>
              </a:lnSpc>
              <a:spcBef>
                <a:spcPts val="0"/>
              </a:spcBef>
              <a:spcAft>
                <a:spcPts val="0"/>
              </a:spcAft>
              <a:buClrTx/>
              <a:buSzTx/>
              <a:buFontTx/>
              <a:buNone/>
              <a:tabLst/>
              <a:defRPr/>
            </a:pPr>
            <a:r>
              <a:rPr lang="en-US" sz="1100" kern="0" dirty="0">
                <a:solidFill>
                  <a:srgbClr val="4B5050"/>
                </a:solidFill>
              </a:rPr>
              <a:t>TPD = Technical Product Documentation (BOM + WI)</a:t>
            </a:r>
            <a:endParaRPr kumimoji="0" lang="en-US" sz="1100" b="0" i="0" u="none" strike="noStrike" kern="0" cap="none" spc="0" normalizeH="0" baseline="0" noProof="0" dirty="0">
              <a:ln>
                <a:noFill/>
              </a:ln>
              <a:solidFill>
                <a:srgbClr val="4B5050"/>
              </a:solidFill>
              <a:effectLst/>
              <a:uLnTx/>
              <a:uFillTx/>
            </a:endParaRP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PO  = Purchase Order</a:t>
            </a:r>
          </a:p>
        </p:txBody>
      </p:sp>
      <p:sp>
        <p:nvSpPr>
          <p:cNvPr id="57" name="TextBox 56">
            <a:extLst>
              <a:ext uri="{FF2B5EF4-FFF2-40B4-BE49-F238E27FC236}">
                <a16:creationId xmlns:a16="http://schemas.microsoft.com/office/drawing/2014/main" id="{C5CA5631-C259-4B62-8453-BB1C096FA7AC}"/>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3</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2597112"/>
      </p:ext>
    </p:extLst>
  </p:cSld>
  <p:clrMapOvr>
    <a:masterClrMapping/>
  </p:clrMapOvr>
  <p:transition spd="slow" advClick="0" advTm="3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11163B-91D7-4AD9-A056-C50B66E3E8A9}"/>
              </a:ext>
            </a:extLst>
          </p:cNvPr>
          <p:cNvSpPr>
            <a:spLocks noGrp="1"/>
          </p:cNvSpPr>
          <p:nvPr>
            <p:ph type="body" sz="quarter" idx="10"/>
          </p:nvPr>
        </p:nvSpPr>
        <p:spPr/>
        <p:txBody>
          <a:bodyPr/>
          <a:lstStyle/>
          <a:p>
            <a:r>
              <a:rPr lang="en-US" dirty="0"/>
              <a:t>Team Setup</a:t>
            </a:r>
          </a:p>
        </p:txBody>
      </p:sp>
      <p:sp>
        <p:nvSpPr>
          <p:cNvPr id="3" name="Text Placeholder 2">
            <a:extLst>
              <a:ext uri="{FF2B5EF4-FFF2-40B4-BE49-F238E27FC236}">
                <a16:creationId xmlns:a16="http://schemas.microsoft.com/office/drawing/2014/main" id="{D2086F35-A73D-465D-9570-090A3EB8B0B8}"/>
              </a:ext>
            </a:extLst>
          </p:cNvPr>
          <p:cNvSpPr>
            <a:spLocks noGrp="1"/>
          </p:cNvSpPr>
          <p:nvPr>
            <p:ph type="body" sz="quarter" idx="11"/>
          </p:nvPr>
        </p:nvSpPr>
        <p:spPr/>
        <p:txBody>
          <a:bodyPr/>
          <a:lstStyle/>
          <a:p>
            <a:r>
              <a:rPr lang="en-US" sz="1400" b="1" dirty="0">
                <a:solidFill>
                  <a:schemeClr val="accent2"/>
                </a:solidFill>
              </a:rPr>
              <a:t>Split each team in Engineering (3 - 4), Supplier (1 or 2) and Operations (2 - 4)</a:t>
            </a:r>
            <a:endParaRPr lang="en-US" b="1" dirty="0">
              <a:solidFill>
                <a:schemeClr val="accent2"/>
              </a:solidFill>
            </a:endParaRPr>
          </a:p>
        </p:txBody>
      </p:sp>
      <p:sp>
        <p:nvSpPr>
          <p:cNvPr id="19" name="Rectangle 18">
            <a:extLst>
              <a:ext uri="{FF2B5EF4-FFF2-40B4-BE49-F238E27FC236}">
                <a16:creationId xmlns:a16="http://schemas.microsoft.com/office/drawing/2014/main" id="{FB89538B-80A1-4C7F-8987-31EB9F7A152A}"/>
              </a:ext>
            </a:extLst>
          </p:cNvPr>
          <p:cNvSpPr/>
          <p:nvPr/>
        </p:nvSpPr>
        <p:spPr>
          <a:xfrm>
            <a:off x="3356573" y="1556705"/>
            <a:ext cx="5478855" cy="4539360"/>
          </a:xfrm>
          <a:prstGeom prst="rect">
            <a:avLst/>
          </a:prstGeom>
          <a:solidFill>
            <a:srgbClr val="FFFFFF">
              <a:lumMod val="95000"/>
            </a:srgbClr>
          </a:solidFill>
          <a:ln w="25400" cap="flat" cmpd="sng" algn="ctr">
            <a:solidFill>
              <a:srgbClr val="CCCCCC">
                <a:lumMod val="25000"/>
              </a:srgbClr>
            </a:solidFill>
            <a:prstDash val="solid"/>
          </a:ln>
          <a:effectLst/>
        </p:spPr>
        <p:txBody>
          <a:bodyPr lIns="0" rIns="0" rtlCol="0" anchor="t"/>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2400" b="1" i="0" u="none" strike="noStrike" kern="0" cap="none" spc="0" normalizeH="0" baseline="0" noProof="0" dirty="0">
                <a:ln>
                  <a:noFill/>
                </a:ln>
                <a:solidFill>
                  <a:srgbClr val="CCCCCC">
                    <a:lumMod val="10000"/>
                  </a:srgbClr>
                </a:solidFill>
                <a:effectLst/>
                <a:uLnTx/>
                <a:uFillTx/>
                <a:ea typeface="+mn-ea"/>
                <a:cs typeface="+mn-cs"/>
              </a:rPr>
              <a:t>Room</a:t>
            </a:r>
          </a:p>
        </p:txBody>
      </p:sp>
      <p:sp>
        <p:nvSpPr>
          <p:cNvPr id="20" name="Rectangle 19">
            <a:extLst>
              <a:ext uri="{FF2B5EF4-FFF2-40B4-BE49-F238E27FC236}">
                <a16:creationId xmlns:a16="http://schemas.microsoft.com/office/drawing/2014/main" id="{63B4FA66-A723-4D47-A2CD-81E56634EA10}"/>
              </a:ext>
            </a:extLst>
          </p:cNvPr>
          <p:cNvSpPr/>
          <p:nvPr/>
        </p:nvSpPr>
        <p:spPr>
          <a:xfrm>
            <a:off x="3971530" y="2094769"/>
            <a:ext cx="1226011" cy="717033"/>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9 Engineering</a:t>
            </a:r>
          </a:p>
        </p:txBody>
      </p:sp>
      <p:sp>
        <p:nvSpPr>
          <p:cNvPr id="21" name="Rectangle 20">
            <a:extLst>
              <a:ext uri="{FF2B5EF4-FFF2-40B4-BE49-F238E27FC236}">
                <a16:creationId xmlns:a16="http://schemas.microsoft.com/office/drawing/2014/main" id="{CEEDFE18-6AB1-4DEB-8E5F-B88D51D39D21}"/>
              </a:ext>
            </a:extLst>
          </p:cNvPr>
          <p:cNvSpPr/>
          <p:nvPr/>
        </p:nvSpPr>
        <p:spPr>
          <a:xfrm>
            <a:off x="7021132" y="2094769"/>
            <a:ext cx="1226012" cy="717033"/>
          </a:xfrm>
          <a:prstGeom prst="rect">
            <a:avLst/>
          </a:prstGeom>
          <a:solidFill>
            <a:srgbClr val="34B233"/>
          </a:solidFill>
          <a:ln w="25400" cap="flat" cmpd="sng" algn="ctr">
            <a:solidFill>
              <a:srgbClr val="34B233"/>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10</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Engineering</a:t>
            </a:r>
          </a:p>
        </p:txBody>
      </p:sp>
      <p:sp>
        <p:nvSpPr>
          <p:cNvPr id="22" name="Rectangle 21">
            <a:extLst>
              <a:ext uri="{FF2B5EF4-FFF2-40B4-BE49-F238E27FC236}">
                <a16:creationId xmlns:a16="http://schemas.microsoft.com/office/drawing/2014/main" id="{F7540DE6-7A22-4CDB-B631-36F67429C5C6}"/>
              </a:ext>
            </a:extLst>
          </p:cNvPr>
          <p:cNvSpPr/>
          <p:nvPr/>
        </p:nvSpPr>
        <p:spPr>
          <a:xfrm>
            <a:off x="3971530" y="3841371"/>
            <a:ext cx="1226012" cy="717033"/>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9</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Operations</a:t>
            </a:r>
          </a:p>
        </p:txBody>
      </p:sp>
      <p:sp>
        <p:nvSpPr>
          <p:cNvPr id="23" name="Rectangle 22">
            <a:extLst>
              <a:ext uri="{FF2B5EF4-FFF2-40B4-BE49-F238E27FC236}">
                <a16:creationId xmlns:a16="http://schemas.microsoft.com/office/drawing/2014/main" id="{41B49769-D1DE-4646-86ED-BE84A8AA086E}"/>
              </a:ext>
            </a:extLst>
          </p:cNvPr>
          <p:cNvSpPr/>
          <p:nvPr/>
        </p:nvSpPr>
        <p:spPr>
          <a:xfrm>
            <a:off x="7023404" y="3826388"/>
            <a:ext cx="1223740" cy="717033"/>
          </a:xfrm>
          <a:prstGeom prst="rect">
            <a:avLst/>
          </a:prstGeom>
          <a:solidFill>
            <a:srgbClr val="34B233"/>
          </a:solidFill>
          <a:ln w="25400" cap="flat" cmpd="sng" algn="ctr">
            <a:solidFill>
              <a:srgbClr val="34B233"/>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10</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Operations</a:t>
            </a:r>
          </a:p>
        </p:txBody>
      </p:sp>
      <p:sp>
        <p:nvSpPr>
          <p:cNvPr id="24" name="Rectangle 23">
            <a:extLst>
              <a:ext uri="{FF2B5EF4-FFF2-40B4-BE49-F238E27FC236}">
                <a16:creationId xmlns:a16="http://schemas.microsoft.com/office/drawing/2014/main" id="{C57094E1-040F-49AC-AD41-5B1A110369C6}"/>
              </a:ext>
            </a:extLst>
          </p:cNvPr>
          <p:cNvSpPr/>
          <p:nvPr/>
        </p:nvSpPr>
        <p:spPr>
          <a:xfrm>
            <a:off x="3984473" y="5379617"/>
            <a:ext cx="1213069" cy="597245"/>
          </a:xfrm>
          <a:prstGeom prst="rect">
            <a:avLst/>
          </a:prstGeom>
          <a:solidFill>
            <a:srgbClr val="C00000"/>
          </a:solidFill>
          <a:ln w="25400" cap="flat" cmpd="sng" algn="ctr">
            <a:solidFill>
              <a:srgbClr val="C00000"/>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9</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Supplier</a:t>
            </a:r>
          </a:p>
        </p:txBody>
      </p:sp>
      <p:sp>
        <p:nvSpPr>
          <p:cNvPr id="25" name="Rectangle 24">
            <a:extLst>
              <a:ext uri="{FF2B5EF4-FFF2-40B4-BE49-F238E27FC236}">
                <a16:creationId xmlns:a16="http://schemas.microsoft.com/office/drawing/2014/main" id="{369EB611-9789-4BCE-9C93-2B924A9AC033}"/>
              </a:ext>
            </a:extLst>
          </p:cNvPr>
          <p:cNvSpPr/>
          <p:nvPr/>
        </p:nvSpPr>
        <p:spPr>
          <a:xfrm>
            <a:off x="7021132" y="5379619"/>
            <a:ext cx="1223740" cy="597245"/>
          </a:xfrm>
          <a:prstGeom prst="rect">
            <a:avLst/>
          </a:prstGeom>
          <a:solidFill>
            <a:srgbClr val="34B233"/>
          </a:solidFill>
          <a:ln w="25400" cap="flat" cmpd="sng" algn="ctr">
            <a:solidFill>
              <a:srgbClr val="34B233"/>
            </a:solidFill>
            <a:prstDash val="solid"/>
          </a:ln>
          <a:effectLst/>
        </p:spPr>
        <p:txBody>
          <a:bodyPr rtlCol="0" anchor="ctr"/>
          <a:lstStyle/>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Team 10</a:t>
            </a:r>
          </a:p>
          <a:p>
            <a:pPr marL="0" marR="0" lvl="0" indent="0" algn="ctr" defTabSz="609585"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FFFFFF"/>
                </a:solidFill>
                <a:effectLst/>
                <a:uLnTx/>
                <a:uFillTx/>
                <a:ea typeface="+mn-ea"/>
                <a:cs typeface="+mn-cs"/>
              </a:rPr>
              <a:t>Supplier</a:t>
            </a:r>
          </a:p>
        </p:txBody>
      </p:sp>
      <p:sp>
        <p:nvSpPr>
          <p:cNvPr id="34" name="TextBox 33">
            <a:extLst>
              <a:ext uri="{FF2B5EF4-FFF2-40B4-BE49-F238E27FC236}">
                <a16:creationId xmlns:a16="http://schemas.microsoft.com/office/drawing/2014/main" id="{2843AEDE-992E-45F9-BF79-79DD61949FC9}"/>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3</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6965254"/>
      </p:ext>
    </p:extLst>
  </p:cSld>
  <p:clrMapOvr>
    <a:masterClrMapping/>
  </p:clrMapOvr>
  <p:transition spd="slow" advClick="0" advTm="300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DC46F04-AB3E-4A34-A1EB-118EBA63EBAB}"/>
              </a:ext>
            </a:extLst>
          </p:cNvPr>
          <p:cNvSpPr>
            <a:spLocks noGrp="1"/>
          </p:cNvSpPr>
          <p:nvPr>
            <p:ph type="title"/>
          </p:nvPr>
        </p:nvSpPr>
        <p:spPr/>
        <p:txBody>
          <a:bodyPr/>
          <a:lstStyle/>
          <a:p>
            <a:r>
              <a:rPr lang="en-US" dirty="0"/>
              <a:t>Start</a:t>
            </a:r>
          </a:p>
        </p:txBody>
      </p:sp>
      <p:sp>
        <p:nvSpPr>
          <p:cNvPr id="6" name="Text Placeholder 5">
            <a:extLst>
              <a:ext uri="{FF2B5EF4-FFF2-40B4-BE49-F238E27FC236}">
                <a16:creationId xmlns:a16="http://schemas.microsoft.com/office/drawing/2014/main" id="{B1EDBBDB-CF28-4739-B102-6B6CB746A4EE}"/>
              </a:ext>
            </a:extLst>
          </p:cNvPr>
          <p:cNvSpPr>
            <a:spLocks noGrp="1"/>
          </p:cNvSpPr>
          <p:nvPr>
            <p:ph type="body" idx="1"/>
          </p:nvPr>
        </p:nvSpPr>
        <p:spPr/>
        <p:txBody>
          <a:bodyPr/>
          <a:lstStyle/>
          <a:p>
            <a:r>
              <a:rPr lang="en-US" dirty="0"/>
              <a:t>Let’s Play</a:t>
            </a:r>
          </a:p>
        </p:txBody>
      </p:sp>
      <p:sp>
        <p:nvSpPr>
          <p:cNvPr id="4" name="TextBox 3">
            <a:extLst>
              <a:ext uri="{FF2B5EF4-FFF2-40B4-BE49-F238E27FC236}">
                <a16:creationId xmlns:a16="http://schemas.microsoft.com/office/drawing/2014/main" id="{B420CD1F-71E9-4E6A-9137-D90995DFE9E3}"/>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1254592"/>
      </p:ext>
    </p:extLst>
  </p:cSld>
  <p:clrMapOvr>
    <a:masterClrMapping/>
  </p:clrMapOvr>
  <p:transition spd="slow" advClick="0" advTm="3000">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16-Blue Business Proposal">
      <a:dk1>
        <a:sysClr val="windowText" lastClr="000000"/>
      </a:dk1>
      <a:lt1>
        <a:sysClr val="window" lastClr="FFFFFF"/>
      </a:lt1>
      <a:dk2>
        <a:srgbClr val="000000"/>
      </a:dk2>
      <a:lt2>
        <a:srgbClr val="E7E6E6"/>
      </a:lt2>
      <a:accent1>
        <a:srgbClr val="4B5050"/>
      </a:accent1>
      <a:accent2>
        <a:srgbClr val="328CCD"/>
      </a:accent2>
      <a:accent3>
        <a:srgbClr val="6E7378"/>
      </a:accent3>
      <a:accent4>
        <a:srgbClr val="91969B"/>
      </a:accent4>
      <a:accent5>
        <a:srgbClr val="AAAFB4"/>
      </a:accent5>
      <a:accent6>
        <a:srgbClr val="DCE1E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M Game ppt template" id="{FA9843A8-1C9D-4879-ADDB-383FF0F1DB12}" vid="{DD9F97D7-A799-4FE7-8E12-2D0C2D4FBF4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827F949D683B347A1C82AE428A6401D" ma:contentTypeVersion="15" ma:contentTypeDescription="Create a new document." ma:contentTypeScope="" ma:versionID="df789d3ac1b335ebc1c93e871682809c">
  <xsd:schema xmlns:xsd="http://www.w3.org/2001/XMLSchema" xmlns:xs="http://www.w3.org/2001/XMLSchema" xmlns:p="http://schemas.microsoft.com/office/2006/metadata/properties" xmlns:ns3="665c44e8-82e0-472a-a146-da60c58e68e1" xmlns:ns4="e318d884-5dd1-4967-81cb-96c19333dfbc" xmlns:ns5="0986a654-86a8-4850-bb99-aa6c017799cf" targetNamespace="http://schemas.microsoft.com/office/2006/metadata/properties" ma:root="true" ma:fieldsID="eacc9c1b9931a4e05a871d580bc79f24" ns3:_="" ns4:_="" ns5:_="">
    <xsd:import namespace="665c44e8-82e0-472a-a146-da60c58e68e1"/>
    <xsd:import namespace="e318d884-5dd1-4967-81cb-96c19333dfbc"/>
    <xsd:import namespace="0986a654-86a8-4850-bb99-aa6c017799cf"/>
    <xsd:element name="properties">
      <xsd:complexType>
        <xsd:sequence>
          <xsd:element name="documentManagement">
            <xsd:complexType>
              <xsd:all>
                <xsd:element ref="ns3:h299cf7589dc4b75bcd2bf9f19243c76"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5:SharingHintHash"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5c44e8-82e0-472a-a146-da60c58e68e1" elementFormDefault="qualified">
    <xsd:import namespace="http://schemas.microsoft.com/office/2006/documentManagement/types"/>
    <xsd:import namespace="http://schemas.microsoft.com/office/infopath/2007/PartnerControls"/>
    <xsd:element name="h299cf7589dc4b75bcd2bf9f19243c76" ma:index="8" nillable="true" ma:taxonomy="true" ma:internalName="h299cf7589dc4b75bcd2bf9f19243c76" ma:taxonomyFieldName="InformationClassification" ma:displayName="Information Classification" ma:readOnly="false" ma:default="" ma:fieldId="{1299cf75-89dc-4b75-bcd2-bf9f19243c76}" ma:sspId="9bb7800a-9dd4-4efa-9404-7ac564e64633" ma:termSetId="15e70205-4b68-455f-98cc-31f0c369727b"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23f27165-6f47-497d-a3b2-6bb274d31a15}" ma:internalName="TaxCatchAll" ma:showField="CatchAllData" ma:web="0986a654-86a8-4850-bb99-aa6c017799cf">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23f27165-6f47-497d-a3b2-6bb274d31a15}" ma:internalName="TaxCatchAllLabel" ma:readOnly="true" ma:showField="CatchAllDataLabel" ma:web="0986a654-86a8-4850-bb99-aa6c017799c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18d884-5dd1-4967-81cb-96c19333dfbc"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986a654-86a8-4850-bb99-aa6c017799c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665c44e8-82e0-472a-a146-da60c58e68e1"/>
    <h299cf7589dc4b75bcd2bf9f19243c76 xmlns="665c44e8-82e0-472a-a146-da60c58e68e1">
      <Terms xmlns="http://schemas.microsoft.com/office/infopath/2007/PartnerControls"/>
    </h299cf7589dc4b75bcd2bf9f19243c76>
  </documentManagement>
</p:properties>
</file>

<file path=customXml/item4.xml><?xml version="1.0" encoding="utf-8"?>
<?mso-contentType ?>
<SharedContentType xmlns="Microsoft.SharePoint.Taxonomy.ContentTypeSync" SourceId="9bb7800a-9dd4-4efa-9404-7ac564e64633" ContentTypeId="0x0101" PreviousValue="false"/>
</file>

<file path=customXml/itemProps1.xml><?xml version="1.0" encoding="utf-8"?>
<ds:datastoreItem xmlns:ds="http://schemas.openxmlformats.org/officeDocument/2006/customXml" ds:itemID="{58D72E44-E278-4F38-A8D1-25107752810D}">
  <ds:schemaRefs>
    <ds:schemaRef ds:uri="http://schemas.microsoft.com/sharepoint/v3/contenttype/forms"/>
  </ds:schemaRefs>
</ds:datastoreItem>
</file>

<file path=customXml/itemProps2.xml><?xml version="1.0" encoding="utf-8"?>
<ds:datastoreItem xmlns:ds="http://schemas.openxmlformats.org/officeDocument/2006/customXml" ds:itemID="{65680F88-8D7B-4617-B1FD-8F077674DB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5c44e8-82e0-472a-a146-da60c58e68e1"/>
    <ds:schemaRef ds:uri="e318d884-5dd1-4967-81cb-96c19333dfbc"/>
    <ds:schemaRef ds:uri="0986a654-86a8-4850-bb99-aa6c017799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91ED033-E387-4470-9AE1-61AA1843A8E6}">
  <ds:schemaRefs>
    <ds:schemaRef ds:uri="http://purl.org/dc/elements/1.1/"/>
    <ds:schemaRef ds:uri="http://schemas.microsoft.com/office/2006/metadata/properties"/>
    <ds:schemaRef ds:uri="http://schemas.microsoft.com/office/2006/documentManagement/types"/>
    <ds:schemaRef ds:uri="665c44e8-82e0-472a-a146-da60c58e68e1"/>
    <ds:schemaRef ds:uri="http://purl.org/dc/terms/"/>
    <ds:schemaRef ds:uri="http://schemas.openxmlformats.org/package/2006/metadata/core-properties"/>
    <ds:schemaRef ds:uri="http://purl.org/dc/dcmitype/"/>
    <ds:schemaRef ds:uri="http://schemas.microsoft.com/office/infopath/2007/PartnerControls"/>
    <ds:schemaRef ds:uri="e318d884-5dd1-4967-81cb-96c19333dfbc"/>
    <ds:schemaRef ds:uri="0986a654-86a8-4850-bb99-aa6c017799cf"/>
    <ds:schemaRef ds:uri="http://www.w3.org/XML/1998/namespace"/>
  </ds:schemaRefs>
</ds:datastoreItem>
</file>

<file path=customXml/itemProps4.xml><?xml version="1.0" encoding="utf-8"?>
<ds:datastoreItem xmlns:ds="http://schemas.openxmlformats.org/officeDocument/2006/customXml" ds:itemID="{D6639AA8-0D9E-4670-8B17-AA4BA8CC7743}">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CM Game ppt template</Template>
  <TotalTime>6298</TotalTime>
  <Words>1647</Words>
  <Application>Microsoft Office PowerPoint</Application>
  <PresentationFormat>Widescreen</PresentationFormat>
  <Paragraphs>226</Paragraphs>
  <Slides>11</Slides>
  <Notes>6</Notes>
  <HiddenSlides>2</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6" baseType="lpstr">
      <vt:lpstr>Arial</vt:lpstr>
      <vt:lpstr>Calibri</vt:lpstr>
      <vt:lpstr>MS PGothic</vt:lpstr>
      <vt:lpstr>1_Office Theme</vt:lpstr>
      <vt:lpstr>think-cell Slide</vt:lpstr>
      <vt:lpstr>Configuration Management Game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Start</vt:lpstr>
      <vt:lpstr>Wrap 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Starting Kit</dc:title>
  <dc:creator>Martijn Dullaart</dc:creator>
  <cp:lastModifiedBy>Martijn Dullaart</cp:lastModifiedBy>
  <cp:revision>5</cp:revision>
  <dcterms:created xsi:type="dcterms:W3CDTF">2019-04-30T15:14:04Z</dcterms:created>
  <dcterms:modified xsi:type="dcterms:W3CDTF">2025-03-19T08:41:18Z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0x0101009827F949D683B347A1C82AE428A6401D</vt:lpwstr>
  </property>
  <property fmtid="{D5CDD505-2E9C-101B-9397-08002B2CF9AE}" pid="3" name="MSIP_Label_f6a2fad9-126f-43f1-a0a4-9c907561022c_Enabled">
    <vt:lpwstr>True</vt:lpwstr>
  </property>
  <property fmtid="{D5CDD505-2E9C-101B-9397-08002B2CF9AE}" pid="4" name="MSIP_Label_f6a2fad9-126f-43f1-a0a4-9c907561022c_SiteId">
    <vt:lpwstr>af73baa8-f594-4eb2-a39d-93e96cad61fc</vt:lpwstr>
  </property>
  <property fmtid="{D5CDD505-2E9C-101B-9397-08002B2CF9AE}" pid="5" name="MSIP_Label_f6a2fad9-126f-43f1-a0a4-9c907561022c_Owner">
    <vt:lpwstr>martijn.dullaart@asml.com</vt:lpwstr>
  </property>
  <property fmtid="{D5CDD505-2E9C-101B-9397-08002B2CF9AE}" pid="6" name="MSIP_Label_f6a2fad9-126f-43f1-a0a4-9c907561022c_SetDate">
    <vt:lpwstr>2020-12-08T12:59:04.5825348Z</vt:lpwstr>
  </property>
  <property fmtid="{D5CDD505-2E9C-101B-9397-08002B2CF9AE}" pid="7" name="MSIP_Label_f6a2fad9-126f-43f1-a0a4-9c907561022c_Name">
    <vt:lpwstr>Non-Business</vt:lpwstr>
  </property>
  <property fmtid="{D5CDD505-2E9C-101B-9397-08002B2CF9AE}" pid="8" name="MSIP_Label_f6a2fad9-126f-43f1-a0a4-9c907561022c_Application">
    <vt:lpwstr>Microsoft Azure Information Protection</vt:lpwstr>
  </property>
  <property fmtid="{D5CDD505-2E9C-101B-9397-08002B2CF9AE}" pid="9" name="MSIP_Label_f6a2fad9-126f-43f1-a0a4-9c907561022c_ActionId">
    <vt:lpwstr>477b9b3a-2c4b-4560-963f-5114baadfeb8</vt:lpwstr>
  </property>
  <property fmtid="{D5CDD505-2E9C-101B-9397-08002B2CF9AE}" pid="10" name="MSIP_Label_f6a2fad9-126f-43f1-a0a4-9c907561022c_Extended_MSFT_Method">
    <vt:lpwstr>Manual</vt:lpwstr>
  </property>
  <property fmtid="{D5CDD505-2E9C-101B-9397-08002B2CF9AE}" pid="11" name="Sensitivity">
    <vt:lpwstr>Non-Business</vt:lpwstr>
  </property>
</Properties>
</file>